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601200" cy="12801600" type="A3"/>
  <p:notesSz cx="9783763" cy="14355763"/>
  <p:defaultTextStyle>
    <a:defPPr>
      <a:defRPr lang="en-US"/>
    </a:defPPr>
    <a:lvl1pPr marL="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8023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9604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4407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9209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4011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88141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3616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84188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08"/>
    <a:srgbClr val="FF00FF"/>
    <a:srgbClr val="FE5E0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120" d="100"/>
          <a:sy n="120" d="100"/>
        </p:scale>
        <p:origin x="1860" y="-361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0697" cy="718592"/>
          </a:xfrm>
          <a:prstGeom prst="rect">
            <a:avLst/>
          </a:prstGeom>
        </p:spPr>
        <p:txBody>
          <a:bodyPr vert="horz" lIns="131975" tIns="65988" rIns="131975" bIns="65988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40782" y="0"/>
            <a:ext cx="4240697" cy="718592"/>
          </a:xfrm>
          <a:prstGeom prst="rect">
            <a:avLst/>
          </a:prstGeom>
        </p:spPr>
        <p:txBody>
          <a:bodyPr vert="horz" lIns="131975" tIns="65988" rIns="131975" bIns="65988" rtlCol="0"/>
          <a:lstStyle>
            <a:lvl1pPr algn="r">
              <a:defRPr sz="1700"/>
            </a:lvl1pPr>
          </a:lstStyle>
          <a:p>
            <a:fld id="{627EA94C-77A3-2040-8584-2856F8330D11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6575" y="1795463"/>
            <a:ext cx="3630613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1975" tIns="65988" rIns="131975" bIns="659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77920" y="6908124"/>
            <a:ext cx="7827924" cy="5652309"/>
          </a:xfrm>
          <a:prstGeom prst="rect">
            <a:avLst/>
          </a:prstGeom>
        </p:spPr>
        <p:txBody>
          <a:bodyPr vert="horz" lIns="131975" tIns="65988" rIns="131975" bIns="6598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240697" cy="718592"/>
          </a:xfrm>
          <a:prstGeom prst="rect">
            <a:avLst/>
          </a:prstGeom>
        </p:spPr>
        <p:txBody>
          <a:bodyPr vert="horz" lIns="131975" tIns="65988" rIns="131975" bIns="65988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40782" y="13637171"/>
            <a:ext cx="4240697" cy="718592"/>
          </a:xfrm>
          <a:prstGeom prst="rect">
            <a:avLst/>
          </a:prstGeom>
        </p:spPr>
        <p:txBody>
          <a:bodyPr vert="horz" lIns="131975" tIns="65988" rIns="131975" bIns="65988" rtlCol="0" anchor="b"/>
          <a:lstStyle>
            <a:lvl1pPr algn="r">
              <a:defRPr sz="17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7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94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917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89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86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83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806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779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6575" y="1795463"/>
            <a:ext cx="3630613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100"/>
            </a:lvl1pPr>
            <a:lvl2pPr marL="397891" indent="0" algn="ctr">
              <a:buNone/>
              <a:defRPr sz="1700"/>
            </a:lvl2pPr>
            <a:lvl3pPr marL="795782" indent="0" algn="ctr">
              <a:buNone/>
              <a:defRPr sz="1600"/>
            </a:lvl3pPr>
            <a:lvl4pPr marL="1193674" indent="0" algn="ctr">
              <a:buNone/>
              <a:defRPr sz="1400"/>
            </a:lvl4pPr>
            <a:lvl5pPr marL="1591564" indent="0" algn="ctr">
              <a:buNone/>
              <a:defRPr sz="1400"/>
            </a:lvl5pPr>
            <a:lvl6pPr marL="1989456" indent="0" algn="ctr">
              <a:buNone/>
              <a:defRPr sz="1400"/>
            </a:lvl6pPr>
            <a:lvl7pPr marL="2387347" indent="0" algn="ctr">
              <a:buNone/>
              <a:defRPr sz="1400"/>
            </a:lvl7pPr>
            <a:lvl8pPr marL="2785238" indent="0" algn="ctr">
              <a:buNone/>
              <a:defRPr sz="1400"/>
            </a:lvl8pPr>
            <a:lvl9pPr marL="3183129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3" y="3191514"/>
            <a:ext cx="8281035" cy="5325109"/>
          </a:xfrm>
        </p:spPr>
        <p:txBody>
          <a:bodyPr anchor="b"/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3" y="8567001"/>
            <a:ext cx="8281035" cy="2800349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 marL="3978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957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1936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5915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19894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387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7852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1831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7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69"/>
            <a:ext cx="8281035" cy="24743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2"/>
            <a:ext cx="4061757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2"/>
            <a:ext cx="4081761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1" y="1843196"/>
            <a:ext cx="4860607" cy="90974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1" y="1843196"/>
            <a:ext cx="4860607" cy="9097434"/>
          </a:xfrm>
        </p:spPr>
        <p:txBody>
          <a:bodyPr anchor="t"/>
          <a:lstStyle>
            <a:lvl1pPr marL="0" indent="0">
              <a:buNone/>
              <a:defRPr sz="2800"/>
            </a:lvl1pPr>
            <a:lvl2pPr marL="397891" indent="0">
              <a:buNone/>
              <a:defRPr sz="2400"/>
            </a:lvl2pPr>
            <a:lvl3pPr marL="795782" indent="0">
              <a:buNone/>
              <a:defRPr sz="2100"/>
            </a:lvl3pPr>
            <a:lvl4pPr marL="1193674" indent="0">
              <a:buNone/>
              <a:defRPr sz="1700"/>
            </a:lvl4pPr>
            <a:lvl5pPr marL="1591564" indent="0">
              <a:buNone/>
              <a:defRPr sz="1700"/>
            </a:lvl5pPr>
            <a:lvl6pPr marL="1989456" indent="0">
              <a:buNone/>
              <a:defRPr sz="1700"/>
            </a:lvl6pPr>
            <a:lvl7pPr marL="2387347" indent="0">
              <a:buNone/>
              <a:defRPr sz="1700"/>
            </a:lvl7pPr>
            <a:lvl8pPr marL="2785238" indent="0">
              <a:buNone/>
              <a:defRPr sz="1700"/>
            </a:lvl8pPr>
            <a:lvl9pPr marL="3183129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0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4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69"/>
            <a:ext cx="8281035" cy="2474385"/>
          </a:xfrm>
          <a:prstGeom prst="rect">
            <a:avLst/>
          </a:prstGeom>
        </p:spPr>
        <p:txBody>
          <a:bodyPr vert="horz" lIns="74862" tIns="37431" rIns="74862" bIns="3743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7"/>
          </a:xfrm>
          <a:prstGeom prst="rect">
            <a:avLst/>
          </a:prstGeom>
        </p:spPr>
        <p:txBody>
          <a:bodyPr vert="horz" lIns="74862" tIns="37431" rIns="74862" bIns="37431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795782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8946" indent="-198946" algn="l" defTabSz="795782" rtl="0" eaLnBrk="1" latinLnBrk="0" hangingPunct="1">
        <a:lnSpc>
          <a:spcPct val="90000"/>
        </a:lnSpc>
        <a:spcBef>
          <a:spcPts val="87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6836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94728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92619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90510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88401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86292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84184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82075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7891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5782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9367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156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89456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87347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5238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83129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10" y="-4380"/>
            <a:ext cx="9607752" cy="128016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18781" y="880831"/>
            <a:ext cx="9452113" cy="1280160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789453" y="10524224"/>
            <a:ext cx="6119994" cy="5751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347029" y="8581197"/>
            <a:ext cx="2882366" cy="2201994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5974571" y="6164759"/>
            <a:ext cx="3085788" cy="2259886"/>
          </a:xfrm>
          <a:prstGeom prst="blockArc">
            <a:avLst>
              <a:gd name="adj1" fmla="val 10865281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828049" y="8216877"/>
            <a:ext cx="5836955" cy="63051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937080" y="5745963"/>
            <a:ext cx="5756436" cy="6428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859116" y="3836773"/>
            <a:ext cx="2897226" cy="215764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75801" y="1685346"/>
            <a:ext cx="2597093" cy="2157643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097243" y="3470780"/>
            <a:ext cx="5756434" cy="5835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3650800" y="1447703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379484" y="8942712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75464" y="9077227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196092" y="1472061"/>
            <a:ext cx="6516526" cy="5679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4003546" y="3228836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4250564" y="3380828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492105" y="1357994"/>
            <a:ext cx="681018" cy="726952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573028" y="9139178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70591" y="9167079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4263536" y="3366235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4232037" y="3416991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8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387754" y="5786897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1894007" y="7281632"/>
            <a:ext cx="1801336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>
                <a:solidFill>
                  <a:srgbClr val="FFC000"/>
                </a:solidFill>
              </a:rPr>
              <a:t>Electricity-identifying scientific evidence, scientific diagrams, planning enquiries, recognising and controlling variables, reporting and presenting findings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548161" y="8688367"/>
            <a:ext cx="2516454" cy="6001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100" dirty="0">
                <a:solidFill>
                  <a:srgbClr val="FF0000"/>
                </a:solidFill>
              </a:rPr>
              <a:t>Evolution and Inheritance-scientific diagrams, reporting and presenting findings, identifying scientific evidence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354400" y="7718230"/>
            <a:ext cx="1625563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100" dirty="0">
                <a:solidFill>
                  <a:srgbClr val="FF0000"/>
                </a:solidFill>
              </a:rPr>
              <a:t>Living things and their habitats (classification)-recording using classification keys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049352" y="8472630"/>
            <a:ext cx="1901485" cy="11695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>
                <a:solidFill>
                  <a:srgbClr val="FFC000"/>
                </a:solidFill>
              </a:rPr>
              <a:t>Light-reporting and presenting findings, scientific diagrams, bar and line graphs, planning enquiries, recognising and controlling variables, measurements and repeating, making predictions.</a:t>
            </a: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579165" y="5921093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592758" y="5970678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611202" y="5960698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5762412" y="4985245"/>
            <a:ext cx="135928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>
                <a:solidFill>
                  <a:srgbClr val="FF0000"/>
                </a:solidFill>
              </a:rPr>
              <a:t>Cells-using microscope and slides, drawing diagrams, presenting work, research skills including ICT, meeting deadlines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1404937" y="6187066"/>
            <a:ext cx="1000232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8B308"/>
                </a:solidFill>
              </a:rPr>
              <a:t>Sound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4182386" y="5645192"/>
            <a:ext cx="1000232" cy="2462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>
                <a:solidFill>
                  <a:srgbClr val="0070C0"/>
                </a:solidFill>
              </a:rPr>
              <a:t>Elements </a:t>
            </a:r>
            <a:endParaRPr lang="en-GB" sz="1000" dirty="0"/>
          </a:p>
        </p:txBody>
      </p:sp>
      <p:sp>
        <p:nvSpPr>
          <p:cNvPr id="132" name="TextBox 131"/>
          <p:cNvSpPr txBox="1"/>
          <p:nvPr/>
        </p:nvSpPr>
        <p:spPr>
          <a:xfrm>
            <a:off x="5023682" y="6131371"/>
            <a:ext cx="981213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>
                <a:solidFill>
                  <a:srgbClr val="FF0000"/>
                </a:solidFill>
              </a:rPr>
              <a:t>Particles-basic lab skills, measuring, using equipment, separating techniques safely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2279145" y="5651051"/>
            <a:ext cx="784481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8B308"/>
                </a:solidFill>
              </a:rPr>
              <a:t>Forces</a:t>
            </a:r>
            <a:endParaRPr lang="en-GB" dirty="0">
              <a:solidFill>
                <a:srgbClr val="F8B308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5824019" y="10934299"/>
            <a:ext cx="1527607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8B308"/>
                </a:solidFill>
              </a:rPr>
              <a:t>Earth and Space-measuring, identifying evidence, report and present findings in a variety of ways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5502850" y="9766999"/>
            <a:ext cx="1560657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8B308"/>
                </a:solidFill>
              </a:rPr>
              <a:t>Forces-fair tests and controlling variables, scientific diagrams, measurements, why conclusions may be uncertain</a:t>
            </a:r>
          </a:p>
        </p:txBody>
      </p:sp>
      <p:sp>
        <p:nvSpPr>
          <p:cNvPr id="155" name="TextBox 154"/>
          <p:cNvSpPr txBox="1"/>
          <p:nvPr/>
        </p:nvSpPr>
        <p:spPr>
          <a:xfrm rot="16200000">
            <a:off x="6832658" y="1071672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196940" y="10164499"/>
            <a:ext cx="1593348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F0000"/>
                </a:solidFill>
              </a:rPr>
              <a:t>Living things and their habitats (lifecycles and reproduction)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602109" y="10869880"/>
            <a:ext cx="1893098" cy="8771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FF0000"/>
                </a:solidFill>
              </a:rPr>
              <a:t> </a:t>
            </a:r>
            <a:r>
              <a:rPr lang="en-GB" sz="1000" dirty="0">
                <a:solidFill>
                  <a:srgbClr val="0070C0"/>
                </a:solidFill>
              </a:rPr>
              <a:t>Properties of materials- materials-scientific diagrams, reporting findings from enquiries, identifying scientific evidence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33525" y="9895845"/>
            <a:ext cx="1861682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70C0"/>
                </a:solidFill>
              </a:rPr>
              <a:t>Changes of materials-scientific diagrams, reporting findings from enquiries, identifying scientific evidence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3814100" y="6145733"/>
            <a:ext cx="893300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0070C0"/>
                </a:solidFill>
              </a:rPr>
              <a:t>Chemical reactions</a:t>
            </a:r>
          </a:p>
        </p:txBody>
      </p:sp>
      <p:sp>
        <p:nvSpPr>
          <p:cNvPr id="263" name="TextBox 262"/>
          <p:cNvSpPr txBox="1"/>
          <p:nvPr/>
        </p:nvSpPr>
        <p:spPr>
          <a:xfrm>
            <a:off x="5712741" y="3280693"/>
            <a:ext cx="1176536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F0000"/>
                </a:solidFill>
              </a:rPr>
              <a:t>Health and lifestyle</a:t>
            </a:r>
          </a:p>
        </p:txBody>
      </p:sp>
      <p:sp>
        <p:nvSpPr>
          <p:cNvPr id="284" name="TextBox 283"/>
          <p:cNvSpPr txBox="1"/>
          <p:nvPr/>
        </p:nvSpPr>
        <p:spPr>
          <a:xfrm rot="16200000">
            <a:off x="743050" y="1668027"/>
            <a:ext cx="1280417" cy="261610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Transition Exam</a:t>
            </a:r>
          </a:p>
        </p:txBody>
      </p:sp>
      <p:sp>
        <p:nvSpPr>
          <p:cNvPr id="286" name="TextBox 285"/>
          <p:cNvSpPr txBox="1"/>
          <p:nvPr/>
        </p:nvSpPr>
        <p:spPr>
          <a:xfrm>
            <a:off x="6370373" y="3866124"/>
            <a:ext cx="981254" cy="6001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F0000"/>
                </a:solidFill>
              </a:rPr>
              <a:t>Ecosystems and processes</a:t>
            </a:r>
          </a:p>
        </p:txBody>
      </p:sp>
      <p:sp>
        <p:nvSpPr>
          <p:cNvPr id="288" name="TextBox 287"/>
          <p:cNvSpPr txBox="1"/>
          <p:nvPr/>
        </p:nvSpPr>
        <p:spPr>
          <a:xfrm>
            <a:off x="7357197" y="1810424"/>
            <a:ext cx="1455289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F0000"/>
                </a:solidFill>
              </a:rPr>
              <a:t>Competition and adaptation</a:t>
            </a:r>
          </a:p>
        </p:txBody>
      </p:sp>
      <p:sp>
        <p:nvSpPr>
          <p:cNvPr id="290" name="TextBox 289"/>
          <p:cNvSpPr txBox="1"/>
          <p:nvPr/>
        </p:nvSpPr>
        <p:spPr>
          <a:xfrm rot="5400000">
            <a:off x="-341367" y="1565178"/>
            <a:ext cx="1301329" cy="26161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/>
              <a:t>Secondary School</a:t>
            </a:r>
          </a:p>
        </p:txBody>
      </p:sp>
      <p:sp>
        <p:nvSpPr>
          <p:cNvPr id="294" name="TextBox 293"/>
          <p:cNvSpPr txBox="1"/>
          <p:nvPr/>
        </p:nvSpPr>
        <p:spPr>
          <a:xfrm>
            <a:off x="7563831" y="3843974"/>
            <a:ext cx="835764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0070C0"/>
                </a:solidFill>
              </a:rPr>
              <a:t>Metals and acids</a:t>
            </a:r>
          </a:p>
        </p:txBody>
      </p:sp>
      <p:sp>
        <p:nvSpPr>
          <p:cNvPr id="300" name="TextBox 299"/>
          <p:cNvSpPr txBox="1"/>
          <p:nvPr/>
        </p:nvSpPr>
        <p:spPr>
          <a:xfrm>
            <a:off x="7665004" y="6912324"/>
            <a:ext cx="1874653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000" dirty="0"/>
              <a:t>Famous Scientists and Inventors-report and present findings, recording data-scatter graphs and diagrams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7785601" y="10310343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7981713" y="10454944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8061357" y="10448625"/>
            <a:ext cx="684361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5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7994553" y="10443354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113" y="11622496"/>
            <a:ext cx="1045853" cy="1045853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579582" y="5267638"/>
            <a:ext cx="1000232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8B308"/>
                </a:solidFill>
              </a:rPr>
              <a:t>Light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906588" y="3388081"/>
            <a:ext cx="1000232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8B308"/>
                </a:solidFill>
              </a:rPr>
              <a:t>Space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660611" y="3944036"/>
            <a:ext cx="1000232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Reproduction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66733" y="3312955"/>
            <a:ext cx="1000232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Structure of body systems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76886" y="4038894"/>
            <a:ext cx="1000232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0070C0"/>
                </a:solidFill>
              </a:rPr>
              <a:t>Acids and Alkalis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324365" y="3362081"/>
            <a:ext cx="835764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8B308"/>
                </a:solidFill>
              </a:rPr>
              <a:t>The Earth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464077" y="1336266"/>
            <a:ext cx="1321504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0070C0"/>
                </a:solidFill>
              </a:rPr>
              <a:t>Periodic table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7785601" y="2363658"/>
            <a:ext cx="1455289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8B308"/>
                </a:solidFill>
              </a:rPr>
              <a:t>Energy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5319689" y="1887182"/>
            <a:ext cx="1455289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0070C0"/>
                </a:solidFill>
              </a:rPr>
              <a:t>Separation techniques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176888" y="1344261"/>
            <a:ext cx="1158032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8B308"/>
                </a:solidFill>
              </a:rPr>
              <a:t>Speed and motion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818236" y="1965411"/>
            <a:ext cx="1035927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F8B308"/>
                </a:solidFill>
              </a:rPr>
              <a:t>Electricity and Magnetism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583523" y="1605928"/>
            <a:ext cx="1455289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accent6"/>
                </a:solidFill>
              </a:rPr>
              <a:t>Revision</a:t>
            </a:r>
          </a:p>
        </p:txBody>
      </p:sp>
      <p:sp>
        <p:nvSpPr>
          <p:cNvPr id="84" name="TextBox 83"/>
          <p:cNvSpPr txBox="1"/>
          <p:nvPr/>
        </p:nvSpPr>
        <p:spPr>
          <a:xfrm rot="16200000">
            <a:off x="4545194" y="1066160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85" name="TextBox 84"/>
          <p:cNvSpPr txBox="1"/>
          <p:nvPr/>
        </p:nvSpPr>
        <p:spPr>
          <a:xfrm rot="16200000">
            <a:off x="2032468" y="10632214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609595" y="10893832"/>
            <a:ext cx="123524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F0000"/>
                </a:solidFill>
              </a:rPr>
              <a:t>Animals including humans (lifecycles)</a:t>
            </a:r>
          </a:p>
        </p:txBody>
      </p:sp>
      <p:sp>
        <p:nvSpPr>
          <p:cNvPr id="87" name="TextBox 86"/>
          <p:cNvSpPr txBox="1"/>
          <p:nvPr/>
        </p:nvSpPr>
        <p:spPr>
          <a:xfrm rot="16200000">
            <a:off x="935502" y="8252309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88" name="TextBox 87"/>
          <p:cNvSpPr txBox="1"/>
          <p:nvPr/>
        </p:nvSpPr>
        <p:spPr>
          <a:xfrm rot="16200000">
            <a:off x="3402809" y="8153176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89" name="TextBox 88"/>
          <p:cNvSpPr txBox="1"/>
          <p:nvPr/>
        </p:nvSpPr>
        <p:spPr>
          <a:xfrm rot="16044507">
            <a:off x="6532284" y="8379731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7753111" y="7930755"/>
            <a:ext cx="1916525" cy="11079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Animals including Humans-planning enquiries, measurements, recording data and results, reporting and presenting findings, identifying scientific evidence</a:t>
            </a:r>
          </a:p>
        </p:txBody>
      </p:sp>
      <p:sp>
        <p:nvSpPr>
          <p:cNvPr id="92" name="TextBox 91"/>
          <p:cNvSpPr txBox="1"/>
          <p:nvPr/>
        </p:nvSpPr>
        <p:spPr>
          <a:xfrm rot="17961183">
            <a:off x="6615671" y="5788064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93" name="TextBox 92"/>
          <p:cNvSpPr txBox="1"/>
          <p:nvPr/>
        </p:nvSpPr>
        <p:spPr>
          <a:xfrm rot="16200000">
            <a:off x="2769782" y="598167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94" name="TextBox 93"/>
          <p:cNvSpPr txBox="1"/>
          <p:nvPr/>
        </p:nvSpPr>
        <p:spPr>
          <a:xfrm rot="20813957">
            <a:off x="634381" y="4835308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95" name="TextBox 94"/>
          <p:cNvSpPr txBox="1"/>
          <p:nvPr/>
        </p:nvSpPr>
        <p:spPr>
          <a:xfrm rot="16200000">
            <a:off x="4705900" y="3622591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96" name="TextBox 95"/>
          <p:cNvSpPr txBox="1"/>
          <p:nvPr/>
        </p:nvSpPr>
        <p:spPr>
          <a:xfrm rot="487656">
            <a:off x="7649157" y="2887300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97" name="TextBox 96"/>
          <p:cNvSpPr txBox="1"/>
          <p:nvPr/>
        </p:nvSpPr>
        <p:spPr>
          <a:xfrm rot="16200000">
            <a:off x="4091269" y="1650972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4D16C8AD4AB145BC1878DBF7F39D16" ma:contentTypeVersion="9" ma:contentTypeDescription="Create a new document." ma:contentTypeScope="" ma:versionID="d95aa28999d5a15c380485dfc0c16652">
  <xsd:schema xmlns:xsd="http://www.w3.org/2001/XMLSchema" xmlns:xs="http://www.w3.org/2001/XMLSchema" xmlns:p="http://schemas.microsoft.com/office/2006/metadata/properties" xmlns:ns3="79475b0e-492d-4da5-9dcf-70591dca3483" targetNamespace="http://schemas.microsoft.com/office/2006/metadata/properties" ma:root="true" ma:fieldsID="d4ecae30af5a874fed1814f3cc6f435a" ns3:_="">
    <xsd:import namespace="79475b0e-492d-4da5-9dcf-70591dca34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75b0e-492d-4da5-9dcf-70591dca34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8E36E2-4759-40AD-8602-84F4576737F0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79475b0e-492d-4da5-9dcf-70591dca3483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D4E718A-2AC8-4E23-9102-A887CE3234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46480A-B47D-4572-AA1E-A8D22A1B3F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475b0e-492d-4da5-9dcf-70591dca34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9467</TotalTime>
  <Words>277</Words>
  <Application>Microsoft Office PowerPoint</Application>
  <PresentationFormat>A3 Paper (297x420 mm)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Lorraine Brooks</cp:lastModifiedBy>
  <cp:revision>286</cp:revision>
  <cp:lastPrinted>2019-11-29T12:17:19Z</cp:lastPrinted>
  <dcterms:created xsi:type="dcterms:W3CDTF">2018-02-08T08:28:53Z</dcterms:created>
  <dcterms:modified xsi:type="dcterms:W3CDTF">2022-03-22T17:02:06Z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0x010100FD4D16C8AD4AB145BC1878DBF7F39D16</vt:lpwstr>
  </property>
</Properties>
</file>