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601200" cy="12801600" type="A3"/>
  <p:notesSz cx="9926638" cy="14352588"/>
  <p:defaultTextStyle>
    <a:defPPr>
      <a:defRPr lang="en-US"/>
    </a:defPPr>
    <a:lvl1pPr marL="0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48023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96047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44070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92094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40117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88141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36164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584188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308"/>
    <a:srgbClr val="FF00FF"/>
    <a:srgbClr val="FE5E0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98" d="100"/>
          <a:sy n="98" d="100"/>
        </p:scale>
        <p:origin x="1800" y="-145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625" cy="718433"/>
          </a:xfrm>
          <a:prstGeom prst="rect">
            <a:avLst/>
          </a:prstGeom>
        </p:spPr>
        <p:txBody>
          <a:bodyPr vert="horz" lIns="131975" tIns="65988" rIns="131975" bIns="65988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1696" y="0"/>
            <a:ext cx="4302625" cy="718433"/>
          </a:xfrm>
          <a:prstGeom prst="rect">
            <a:avLst/>
          </a:prstGeom>
        </p:spPr>
        <p:txBody>
          <a:bodyPr vert="horz" lIns="131975" tIns="65988" rIns="131975" bIns="65988" rtlCol="0"/>
          <a:lstStyle>
            <a:lvl1pPr algn="r">
              <a:defRPr sz="1700"/>
            </a:lvl1pPr>
          </a:lstStyle>
          <a:p>
            <a:fld id="{627EA94C-77A3-2040-8584-2856F8330D11}" type="datetimeFigureOut">
              <a:rPr lang="en-US" smtClean="0"/>
              <a:t>9/7/2022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1795463"/>
            <a:ext cx="3630612" cy="4841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1975" tIns="65988" rIns="131975" bIns="659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201" y="6906597"/>
            <a:ext cx="7942237" cy="5651059"/>
          </a:xfrm>
          <a:prstGeom prst="rect">
            <a:avLst/>
          </a:prstGeom>
        </p:spPr>
        <p:txBody>
          <a:bodyPr vert="horz" lIns="131975" tIns="65988" rIns="131975" bIns="6598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4155"/>
            <a:ext cx="4302625" cy="718433"/>
          </a:xfrm>
          <a:prstGeom prst="rect">
            <a:avLst/>
          </a:prstGeom>
        </p:spPr>
        <p:txBody>
          <a:bodyPr vert="horz" lIns="131975" tIns="65988" rIns="131975" bIns="65988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1696" y="13634155"/>
            <a:ext cx="4302625" cy="718433"/>
          </a:xfrm>
          <a:prstGeom prst="rect">
            <a:avLst/>
          </a:prstGeom>
        </p:spPr>
        <p:txBody>
          <a:bodyPr vert="horz" lIns="131975" tIns="65988" rIns="131975" bIns="65988" rtlCol="0" anchor="b"/>
          <a:lstStyle>
            <a:lvl1pPr algn="r">
              <a:defRPr sz="17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0972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1944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2917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23890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04862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85834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6806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47779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148013" y="1795463"/>
            <a:ext cx="3630612" cy="4841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100"/>
            </a:lvl1pPr>
            <a:lvl2pPr marL="397891" indent="0" algn="ctr">
              <a:buNone/>
              <a:defRPr sz="1700"/>
            </a:lvl2pPr>
            <a:lvl3pPr marL="795782" indent="0" algn="ctr">
              <a:buNone/>
              <a:defRPr sz="1600"/>
            </a:lvl3pPr>
            <a:lvl4pPr marL="1193674" indent="0" algn="ctr">
              <a:buNone/>
              <a:defRPr sz="1400"/>
            </a:lvl4pPr>
            <a:lvl5pPr marL="1591564" indent="0" algn="ctr">
              <a:buNone/>
              <a:defRPr sz="1400"/>
            </a:lvl5pPr>
            <a:lvl6pPr marL="1989456" indent="0" algn="ctr">
              <a:buNone/>
              <a:defRPr sz="1400"/>
            </a:lvl6pPr>
            <a:lvl7pPr marL="2387347" indent="0" algn="ctr">
              <a:buNone/>
              <a:defRPr sz="1400"/>
            </a:lvl7pPr>
            <a:lvl8pPr marL="2785238" indent="0" algn="ctr">
              <a:buNone/>
              <a:defRPr sz="1400"/>
            </a:lvl8pPr>
            <a:lvl9pPr marL="3183129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3" y="3191514"/>
            <a:ext cx="8281035" cy="5325109"/>
          </a:xfrm>
        </p:spPr>
        <p:txBody>
          <a:bodyPr anchor="b"/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3" y="8567001"/>
            <a:ext cx="8281035" cy="2800349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  <a:lvl2pPr marL="3978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957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1936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5915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19894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387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7852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1831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7" y="3407833"/>
            <a:ext cx="4080510" cy="812249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69"/>
            <a:ext cx="8281035" cy="24743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2"/>
            <a:ext cx="4061757" cy="1537969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7891" indent="0">
              <a:buNone/>
              <a:defRPr sz="1700" b="1"/>
            </a:lvl2pPr>
            <a:lvl3pPr marL="795782" indent="0">
              <a:buNone/>
              <a:defRPr sz="1600" b="1"/>
            </a:lvl3pPr>
            <a:lvl4pPr marL="1193674" indent="0">
              <a:buNone/>
              <a:defRPr sz="1400" b="1"/>
            </a:lvl4pPr>
            <a:lvl5pPr marL="1591564" indent="0">
              <a:buNone/>
              <a:defRPr sz="1400" b="1"/>
            </a:lvl5pPr>
            <a:lvl6pPr marL="1989456" indent="0">
              <a:buNone/>
              <a:defRPr sz="1400" b="1"/>
            </a:lvl6pPr>
            <a:lvl7pPr marL="2387347" indent="0">
              <a:buNone/>
              <a:defRPr sz="1400" b="1"/>
            </a:lvl7pPr>
            <a:lvl8pPr marL="2785238" indent="0">
              <a:buNone/>
              <a:defRPr sz="1400" b="1"/>
            </a:lvl8pPr>
            <a:lvl9pPr marL="3183129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2"/>
            <a:ext cx="4081761" cy="1537969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7891" indent="0">
              <a:buNone/>
              <a:defRPr sz="1700" b="1"/>
            </a:lvl2pPr>
            <a:lvl3pPr marL="795782" indent="0">
              <a:buNone/>
              <a:defRPr sz="1600" b="1"/>
            </a:lvl3pPr>
            <a:lvl4pPr marL="1193674" indent="0">
              <a:buNone/>
              <a:defRPr sz="1400" b="1"/>
            </a:lvl4pPr>
            <a:lvl5pPr marL="1591564" indent="0">
              <a:buNone/>
              <a:defRPr sz="1400" b="1"/>
            </a:lvl5pPr>
            <a:lvl6pPr marL="1989456" indent="0">
              <a:buNone/>
              <a:defRPr sz="1400" b="1"/>
            </a:lvl6pPr>
            <a:lvl7pPr marL="2387347" indent="0">
              <a:buNone/>
              <a:defRPr sz="1400" b="1"/>
            </a:lvl7pPr>
            <a:lvl8pPr marL="2785238" indent="0">
              <a:buNone/>
              <a:defRPr sz="1400" b="1"/>
            </a:lvl8pPr>
            <a:lvl9pPr marL="3183129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1" y="1843196"/>
            <a:ext cx="4860607" cy="90974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400"/>
            </a:lvl1pPr>
            <a:lvl2pPr marL="397891" indent="0">
              <a:buNone/>
              <a:defRPr sz="1200"/>
            </a:lvl2pPr>
            <a:lvl3pPr marL="795782" indent="0">
              <a:buNone/>
              <a:defRPr sz="1000"/>
            </a:lvl3pPr>
            <a:lvl4pPr marL="1193674" indent="0">
              <a:buNone/>
              <a:defRPr sz="900"/>
            </a:lvl4pPr>
            <a:lvl5pPr marL="1591564" indent="0">
              <a:buNone/>
              <a:defRPr sz="900"/>
            </a:lvl5pPr>
            <a:lvl6pPr marL="1989456" indent="0">
              <a:buNone/>
              <a:defRPr sz="900"/>
            </a:lvl6pPr>
            <a:lvl7pPr marL="2387347" indent="0">
              <a:buNone/>
              <a:defRPr sz="900"/>
            </a:lvl7pPr>
            <a:lvl8pPr marL="2785238" indent="0">
              <a:buNone/>
              <a:defRPr sz="900"/>
            </a:lvl8pPr>
            <a:lvl9pPr marL="318312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1" y="1843196"/>
            <a:ext cx="4860607" cy="9097434"/>
          </a:xfrm>
        </p:spPr>
        <p:txBody>
          <a:bodyPr anchor="t"/>
          <a:lstStyle>
            <a:lvl1pPr marL="0" indent="0">
              <a:buNone/>
              <a:defRPr sz="2800"/>
            </a:lvl1pPr>
            <a:lvl2pPr marL="397891" indent="0">
              <a:buNone/>
              <a:defRPr sz="2400"/>
            </a:lvl2pPr>
            <a:lvl3pPr marL="795782" indent="0">
              <a:buNone/>
              <a:defRPr sz="2100"/>
            </a:lvl3pPr>
            <a:lvl4pPr marL="1193674" indent="0">
              <a:buNone/>
              <a:defRPr sz="1700"/>
            </a:lvl4pPr>
            <a:lvl5pPr marL="1591564" indent="0">
              <a:buNone/>
              <a:defRPr sz="1700"/>
            </a:lvl5pPr>
            <a:lvl6pPr marL="1989456" indent="0">
              <a:buNone/>
              <a:defRPr sz="1700"/>
            </a:lvl6pPr>
            <a:lvl7pPr marL="2387347" indent="0">
              <a:buNone/>
              <a:defRPr sz="1700"/>
            </a:lvl7pPr>
            <a:lvl8pPr marL="2785238" indent="0">
              <a:buNone/>
              <a:defRPr sz="1700"/>
            </a:lvl8pPr>
            <a:lvl9pPr marL="3183129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400"/>
            </a:lvl1pPr>
            <a:lvl2pPr marL="397891" indent="0">
              <a:buNone/>
              <a:defRPr sz="1200"/>
            </a:lvl2pPr>
            <a:lvl3pPr marL="795782" indent="0">
              <a:buNone/>
              <a:defRPr sz="1000"/>
            </a:lvl3pPr>
            <a:lvl4pPr marL="1193674" indent="0">
              <a:buNone/>
              <a:defRPr sz="900"/>
            </a:lvl4pPr>
            <a:lvl5pPr marL="1591564" indent="0">
              <a:buNone/>
              <a:defRPr sz="900"/>
            </a:lvl5pPr>
            <a:lvl6pPr marL="1989456" indent="0">
              <a:buNone/>
              <a:defRPr sz="900"/>
            </a:lvl6pPr>
            <a:lvl7pPr marL="2387347" indent="0">
              <a:buNone/>
              <a:defRPr sz="900"/>
            </a:lvl7pPr>
            <a:lvl8pPr marL="2785238" indent="0">
              <a:buNone/>
              <a:defRPr sz="900"/>
            </a:lvl8pPr>
            <a:lvl9pPr marL="318312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60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4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69"/>
            <a:ext cx="8281035" cy="2474385"/>
          </a:xfrm>
          <a:prstGeom prst="rect">
            <a:avLst/>
          </a:prstGeom>
        </p:spPr>
        <p:txBody>
          <a:bodyPr vert="horz" lIns="74862" tIns="37431" rIns="74862" bIns="3743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7"/>
          </a:xfrm>
          <a:prstGeom prst="rect">
            <a:avLst/>
          </a:prstGeom>
        </p:spPr>
        <p:txBody>
          <a:bodyPr vert="horz" lIns="74862" tIns="37431" rIns="74862" bIns="37431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795782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8946" indent="-198946" algn="l" defTabSz="795782" rtl="0" eaLnBrk="1" latinLnBrk="0" hangingPunct="1">
        <a:lnSpc>
          <a:spcPct val="90000"/>
        </a:lnSpc>
        <a:spcBef>
          <a:spcPts val="87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6836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94728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92619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90510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88401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86292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84184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82075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97891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95782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93674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1564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89456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87347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5238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83129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10" y="-4380"/>
            <a:ext cx="9607752" cy="128016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81829" y="1"/>
            <a:ext cx="9452113" cy="12748846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696115" y="10514021"/>
            <a:ext cx="6119994" cy="57512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347029" y="8581197"/>
            <a:ext cx="2882366" cy="2201994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5974571" y="6164759"/>
            <a:ext cx="3085788" cy="2259886"/>
          </a:xfrm>
          <a:prstGeom prst="blockArc">
            <a:avLst>
              <a:gd name="adj1" fmla="val 10865281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16120" y="8201651"/>
            <a:ext cx="5836955" cy="63051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937080" y="5745963"/>
            <a:ext cx="5756436" cy="6428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45060" y="3838894"/>
            <a:ext cx="2897226" cy="215764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75801" y="1685346"/>
            <a:ext cx="2597093" cy="2157643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097243" y="3470780"/>
            <a:ext cx="5756434" cy="5835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3650800" y="1447703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379484" y="8942712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575464" y="9077227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159422" y="1472592"/>
            <a:ext cx="6516526" cy="5679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4003546" y="3228836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4250564" y="3380828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492105" y="1357994"/>
            <a:ext cx="681018" cy="726952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573028" y="9139178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570591" y="9167079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4263536" y="3366235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4232037" y="3416991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8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7351627" y="5699489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15" name="TextBox 114"/>
          <p:cNvSpPr txBox="1"/>
          <p:nvPr/>
        </p:nvSpPr>
        <p:spPr>
          <a:xfrm>
            <a:off x="2237118" y="7970068"/>
            <a:ext cx="1243692" cy="11849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600" b="1" dirty="0">
                <a:solidFill>
                  <a:srgbClr val="FF0000"/>
                </a:solidFill>
              </a:rPr>
              <a:t>Volcanoes </a:t>
            </a:r>
            <a:r>
              <a:rPr lang="en-GB" sz="1100" dirty="0">
                <a:solidFill>
                  <a:srgbClr val="FF0000"/>
                </a:solidFill>
              </a:rPr>
              <a:t>Structure of the Earth</a:t>
            </a:r>
          </a:p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Positive and negative effects</a:t>
            </a:r>
          </a:p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Mapwork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365130" y="8018831"/>
            <a:ext cx="2345046" cy="8463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600" b="1" dirty="0">
                <a:solidFill>
                  <a:srgbClr val="FF0000"/>
                </a:solidFill>
              </a:rPr>
              <a:t>North and South America</a:t>
            </a:r>
            <a:r>
              <a:rPr lang="en-GB" sz="1100" dirty="0">
                <a:solidFill>
                  <a:srgbClr val="FF0000"/>
                </a:solidFill>
              </a:rPr>
              <a:t> Natural and physical features </a:t>
            </a:r>
          </a:p>
          <a:p>
            <a:pPr fontAlgn="t"/>
            <a:r>
              <a:rPr lang="en-GB" sz="1100" dirty="0">
                <a:solidFill>
                  <a:srgbClr val="FF0000"/>
                </a:solidFill>
              </a:rPr>
              <a:t>Geographic fact file </a:t>
            </a:r>
          </a:p>
          <a:p>
            <a:pPr fontAlgn="t"/>
            <a:r>
              <a:rPr lang="en-GB" sz="1100" dirty="0">
                <a:solidFill>
                  <a:srgbClr val="FF0000"/>
                </a:solidFill>
              </a:rPr>
              <a:t> Comparisons</a:t>
            </a: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579165" y="5921093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7592758" y="5970678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7611202" y="5960698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3978211" y="5648377"/>
            <a:ext cx="2020299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accent4">
                    <a:lumMod val="75000"/>
                  </a:schemeClr>
                </a:solidFill>
              </a:rPr>
              <a:t>Population and China</a:t>
            </a:r>
          </a:p>
          <a:p>
            <a:pPr algn="ctr"/>
            <a:r>
              <a:rPr lang="en-GB" sz="1100" dirty="0">
                <a:solidFill>
                  <a:schemeClr val="accent4">
                    <a:lumMod val="75000"/>
                  </a:schemeClr>
                </a:solidFill>
              </a:rPr>
              <a:t>Mapwork location, comparisons, urbanisation, economic sectors and the use of natural resources.</a:t>
            </a:r>
          </a:p>
        </p:txBody>
      </p:sp>
      <p:sp>
        <p:nvSpPr>
          <p:cNvPr id="155" name="TextBox 154"/>
          <p:cNvSpPr txBox="1"/>
          <p:nvPr/>
        </p:nvSpPr>
        <p:spPr>
          <a:xfrm rot="16200000">
            <a:off x="6832658" y="10716727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855482" y="10912861"/>
            <a:ext cx="1897348" cy="6771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70C0"/>
                </a:solidFill>
              </a:rPr>
              <a:t>Physical geography </a:t>
            </a:r>
            <a:r>
              <a:rPr lang="en-GB" sz="1100" dirty="0">
                <a:solidFill>
                  <a:srgbClr val="0070C0"/>
                </a:solidFill>
              </a:rPr>
              <a:t>Water cycle, climate zones, biomes, vegetation belts.</a:t>
            </a:r>
          </a:p>
        </p:txBody>
      </p:sp>
      <p:sp>
        <p:nvSpPr>
          <p:cNvPr id="157" name="TextBox 156"/>
          <p:cNvSpPr txBox="1"/>
          <p:nvPr/>
        </p:nvSpPr>
        <p:spPr>
          <a:xfrm>
            <a:off x="3342553" y="10655698"/>
            <a:ext cx="1234142" cy="8463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70C0"/>
                </a:solidFill>
              </a:rPr>
              <a:t>Settlements</a:t>
            </a:r>
          </a:p>
          <a:p>
            <a:pPr algn="ctr"/>
            <a:r>
              <a:rPr lang="en-GB" sz="1100" dirty="0">
                <a:solidFill>
                  <a:srgbClr val="0070C0"/>
                </a:solidFill>
              </a:rPr>
              <a:t>Where, why, how are they linked and land use.</a:t>
            </a:r>
          </a:p>
        </p:txBody>
      </p:sp>
      <p:sp>
        <p:nvSpPr>
          <p:cNvPr id="263" name="TextBox 262"/>
          <p:cNvSpPr txBox="1"/>
          <p:nvPr/>
        </p:nvSpPr>
        <p:spPr>
          <a:xfrm>
            <a:off x="6021809" y="3360171"/>
            <a:ext cx="1627347" cy="14311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B050"/>
                </a:solidFill>
              </a:rPr>
              <a:t>Rivers and flooding</a:t>
            </a: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Major rivers in the world and the UK, hydrological cycle, processes, settlements and comparisons.</a:t>
            </a:r>
          </a:p>
        </p:txBody>
      </p:sp>
      <p:sp>
        <p:nvSpPr>
          <p:cNvPr id="284" name="TextBox 283"/>
          <p:cNvSpPr txBox="1"/>
          <p:nvPr/>
        </p:nvSpPr>
        <p:spPr>
          <a:xfrm rot="16200000">
            <a:off x="743050" y="1668027"/>
            <a:ext cx="1280417" cy="261610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Transition Exam</a:t>
            </a:r>
          </a:p>
        </p:txBody>
      </p:sp>
      <p:sp>
        <p:nvSpPr>
          <p:cNvPr id="290" name="TextBox 289"/>
          <p:cNvSpPr txBox="1"/>
          <p:nvPr/>
        </p:nvSpPr>
        <p:spPr>
          <a:xfrm rot="5400000">
            <a:off x="-341367" y="1565178"/>
            <a:ext cx="1301329" cy="26161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/>
              <a:t>Secondary School</a:t>
            </a:r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7785601" y="10310343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307" name="Oval 306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7981713" y="10454944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8061357" y="10448625"/>
            <a:ext cx="684361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5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7994553" y="10443354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113" y="11622496"/>
            <a:ext cx="1045853" cy="1045853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928554" y="5494027"/>
            <a:ext cx="1939233" cy="12311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GB" sz="1600" b="1" dirty="0">
                <a:solidFill>
                  <a:schemeClr val="accent4">
                    <a:lumMod val="75000"/>
                  </a:schemeClr>
                </a:solidFill>
              </a:rPr>
              <a:t>A study of a MEDC country</a:t>
            </a:r>
            <a:r>
              <a:rPr lang="en-GB" sz="105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fontAlgn="t"/>
            <a:r>
              <a:rPr lang="en-GB" sz="1050" dirty="0">
                <a:solidFill>
                  <a:schemeClr val="accent4">
                    <a:lumMod val="75000"/>
                  </a:schemeClr>
                </a:solidFill>
              </a:rPr>
              <a:t>India and Russia, interaction of human and physical processes, differences and similarities, weather, soils and climate.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583523" y="1605928"/>
            <a:ext cx="1455289" cy="2616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accent6"/>
                </a:solidFill>
              </a:rPr>
              <a:t>Revision</a:t>
            </a:r>
          </a:p>
        </p:txBody>
      </p:sp>
      <p:sp>
        <p:nvSpPr>
          <p:cNvPr id="84" name="TextBox 83"/>
          <p:cNvSpPr txBox="1"/>
          <p:nvPr/>
        </p:nvSpPr>
        <p:spPr>
          <a:xfrm rot="16200000">
            <a:off x="5224568" y="10728082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85" name="TextBox 84"/>
          <p:cNvSpPr txBox="1"/>
          <p:nvPr/>
        </p:nvSpPr>
        <p:spPr>
          <a:xfrm rot="16200000">
            <a:off x="2381392" y="10662551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87" name="TextBox 86"/>
          <p:cNvSpPr txBox="1"/>
          <p:nvPr/>
        </p:nvSpPr>
        <p:spPr>
          <a:xfrm rot="16200000">
            <a:off x="999284" y="8364413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88" name="TextBox 87"/>
          <p:cNvSpPr txBox="1"/>
          <p:nvPr/>
        </p:nvSpPr>
        <p:spPr>
          <a:xfrm rot="16200000">
            <a:off x="3276491" y="8391603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89" name="TextBox 88"/>
          <p:cNvSpPr txBox="1"/>
          <p:nvPr/>
        </p:nvSpPr>
        <p:spPr>
          <a:xfrm rot="16044507">
            <a:off x="6532284" y="8379731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92" name="TextBox 91"/>
          <p:cNvSpPr txBox="1"/>
          <p:nvPr/>
        </p:nvSpPr>
        <p:spPr>
          <a:xfrm rot="16039385">
            <a:off x="6123771" y="5807431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93" name="TextBox 92"/>
          <p:cNvSpPr txBox="1"/>
          <p:nvPr/>
        </p:nvSpPr>
        <p:spPr>
          <a:xfrm rot="16200000">
            <a:off x="2769782" y="5981677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94" name="TextBox 93"/>
          <p:cNvSpPr txBox="1"/>
          <p:nvPr/>
        </p:nvSpPr>
        <p:spPr>
          <a:xfrm rot="20813957">
            <a:off x="634381" y="4835308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95" name="TextBox 94"/>
          <p:cNvSpPr txBox="1"/>
          <p:nvPr/>
        </p:nvSpPr>
        <p:spPr>
          <a:xfrm rot="16200000">
            <a:off x="4970438" y="3623792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AUTUMN 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7649157" y="2887300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SPRING</a:t>
            </a:r>
          </a:p>
        </p:txBody>
      </p:sp>
      <p:sp>
        <p:nvSpPr>
          <p:cNvPr id="97" name="TextBox 96"/>
          <p:cNvSpPr txBox="1"/>
          <p:nvPr/>
        </p:nvSpPr>
        <p:spPr>
          <a:xfrm rot="16200000">
            <a:off x="5538130" y="1620547"/>
            <a:ext cx="1472984" cy="33855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SUMMER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177512" y="10277830"/>
            <a:ext cx="1148321" cy="14311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70C0"/>
                </a:solidFill>
              </a:rPr>
              <a:t>Continents  &amp;Mapwork </a:t>
            </a:r>
            <a:r>
              <a:rPr lang="en-GB" sz="1100" dirty="0">
                <a:solidFill>
                  <a:srgbClr val="0070C0"/>
                </a:solidFill>
              </a:rPr>
              <a:t>World and UK –counties, capitals, countries and continents. 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7471181" y="6900737"/>
            <a:ext cx="1921946" cy="12618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600" b="1" dirty="0">
                <a:solidFill>
                  <a:srgbClr val="FF0000"/>
                </a:solidFill>
              </a:rPr>
              <a:t>Global and local area industries</a:t>
            </a:r>
          </a:p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What and who do we trade with, fair trade, the global economy and how has trading changed.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1282265" y="3406231"/>
            <a:ext cx="1666341" cy="11849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4">
                    <a:lumMod val="75000"/>
                  </a:schemeClr>
                </a:solidFill>
              </a:rPr>
              <a:t>Natural Disasters </a:t>
            </a:r>
            <a:r>
              <a:rPr lang="en-GB" sz="1100" dirty="0">
                <a:solidFill>
                  <a:schemeClr val="accent4">
                    <a:lumMod val="75000"/>
                  </a:schemeClr>
                </a:solidFill>
              </a:rPr>
              <a:t>Earthquakes, Volcanoes, Hurricanes, Tsunami and  Wild Weather with a focus on Nyiragongo in the DRC.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424715" y="1132912"/>
            <a:ext cx="1778929" cy="11849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B050"/>
                </a:solidFill>
              </a:rPr>
              <a:t>Biomes </a:t>
            </a:r>
            <a:r>
              <a:rPr lang="en-GB" sz="1100" dirty="0">
                <a:solidFill>
                  <a:srgbClr val="00B050"/>
                </a:solidFill>
              </a:rPr>
              <a:t>Tropical Rainforest and deserts: Maps, posters, precipitation and temperature graphs, deforestation and sustainability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020618" y="1297481"/>
            <a:ext cx="1362291" cy="13542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err="1">
                <a:solidFill>
                  <a:srgbClr val="00B050"/>
                </a:solidFill>
              </a:rPr>
              <a:t>Development</a:t>
            </a:r>
            <a:r>
              <a:rPr lang="en-GB" sz="1100" dirty="0" err="1">
                <a:solidFill>
                  <a:srgbClr val="00B050"/>
                </a:solidFill>
              </a:rPr>
              <a:t>Africa</a:t>
            </a:r>
            <a:r>
              <a:rPr lang="en-GB" sz="1100" dirty="0">
                <a:solidFill>
                  <a:srgbClr val="00B050"/>
                </a:solidFill>
              </a:rPr>
              <a:t> - Kenya: mapwork, inequality, Millennium Development Goals and tourism.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656302" y="10209115"/>
            <a:ext cx="1062061" cy="13542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70C0"/>
                </a:solidFill>
              </a:rPr>
              <a:t>Mapwork</a:t>
            </a:r>
            <a:r>
              <a:rPr lang="en-GB" sz="1100" u="sng" dirty="0">
                <a:solidFill>
                  <a:srgbClr val="0070C0"/>
                </a:solidFill>
              </a:rPr>
              <a:t> </a:t>
            </a:r>
            <a:r>
              <a:rPr lang="en-GB" sz="1100" dirty="0">
                <a:solidFill>
                  <a:srgbClr val="0070C0"/>
                </a:solidFill>
              </a:rPr>
              <a:t>Longitude, Latitude, Time zones, Tropics, hemispheres and grid references.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83900" y="10002665"/>
            <a:ext cx="1742665" cy="8463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70C0"/>
                </a:solidFill>
              </a:rPr>
              <a:t>The British Empire </a:t>
            </a:r>
            <a:r>
              <a:rPr lang="en-GB" sz="1100" dirty="0">
                <a:solidFill>
                  <a:srgbClr val="0070C0"/>
                </a:solidFill>
              </a:rPr>
              <a:t>Products, physical and human geography-Windsor and Canada.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4D16C8AD4AB145BC1878DBF7F39D16" ma:contentTypeVersion="9" ma:contentTypeDescription="Create a new document." ma:contentTypeScope="" ma:versionID="d95aa28999d5a15c380485dfc0c16652">
  <xsd:schema xmlns:xsd="http://www.w3.org/2001/XMLSchema" xmlns:xs="http://www.w3.org/2001/XMLSchema" xmlns:p="http://schemas.microsoft.com/office/2006/metadata/properties" xmlns:ns3="79475b0e-492d-4da5-9dcf-70591dca3483" targetNamespace="http://schemas.microsoft.com/office/2006/metadata/properties" ma:root="true" ma:fieldsID="d4ecae30af5a874fed1814f3cc6f435a" ns3:_="">
    <xsd:import namespace="79475b0e-492d-4da5-9dcf-70591dca34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475b0e-492d-4da5-9dcf-70591dca34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4E718A-2AC8-4E23-9102-A887CE3234C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46480A-B47D-4572-AA1E-A8D22A1B3F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475b0e-492d-4da5-9dcf-70591dca34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8E36E2-4759-40AD-8602-84F4576737F0}">
  <ds:schemaRefs>
    <ds:schemaRef ds:uri="http://purl.org/dc/dcmitype/"/>
    <ds:schemaRef ds:uri="79475b0e-492d-4da5-9dcf-70591dca3483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9647</TotalTime>
  <Words>266</Words>
  <Application>Microsoft Office PowerPoint</Application>
  <PresentationFormat>A3 Paper (297x420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David Eaton</cp:lastModifiedBy>
  <cp:revision>307</cp:revision>
  <cp:lastPrinted>2022-09-07T16:21:17Z</cp:lastPrinted>
  <dcterms:created xsi:type="dcterms:W3CDTF">2018-02-08T08:28:53Z</dcterms:created>
  <dcterms:modified xsi:type="dcterms:W3CDTF">2022-09-07T16:21:27Z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0x010100FD4D16C8AD4AB145BC1878DBF7F39D16</vt:lpwstr>
  </property>
</Properties>
</file>