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601200" cy="12801600" type="A3"/>
  <p:notesSz cx="6797675" cy="9926638"/>
  <p:defaultTextStyle>
    <a:defPPr>
      <a:defRPr lang="en-US"/>
    </a:defPPr>
    <a:lvl1pPr marL="0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48023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896047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44070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792094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40117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688141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36164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584188" algn="l" defTabSz="89604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B308"/>
    <a:srgbClr val="FF00FF"/>
    <a:srgbClr val="FE5E00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80" d="100"/>
          <a:sy n="80" d="100"/>
        </p:scale>
        <p:origin x="2011" y="34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3/8/2024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9"/>
            <a:ext cx="5438775" cy="3908425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0972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1944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42917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23890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04862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85834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66806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47779" algn="l" defTabSz="761944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43125" y="1241425"/>
            <a:ext cx="25114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100"/>
            </a:lvl1pPr>
            <a:lvl2pPr marL="397891" indent="0" algn="ctr">
              <a:buNone/>
              <a:defRPr sz="1700"/>
            </a:lvl2pPr>
            <a:lvl3pPr marL="795782" indent="0" algn="ctr">
              <a:buNone/>
              <a:defRPr sz="1600"/>
            </a:lvl3pPr>
            <a:lvl4pPr marL="1193674" indent="0" algn="ctr">
              <a:buNone/>
              <a:defRPr sz="1400"/>
            </a:lvl4pPr>
            <a:lvl5pPr marL="1591564" indent="0" algn="ctr">
              <a:buNone/>
              <a:defRPr sz="1400"/>
            </a:lvl5pPr>
            <a:lvl6pPr marL="1989456" indent="0" algn="ctr">
              <a:buNone/>
              <a:defRPr sz="1400"/>
            </a:lvl6pPr>
            <a:lvl7pPr marL="2387347" indent="0" algn="ctr">
              <a:buNone/>
              <a:defRPr sz="1400"/>
            </a:lvl7pPr>
            <a:lvl8pPr marL="2785238" indent="0" algn="ctr">
              <a:buNone/>
              <a:defRPr sz="1400"/>
            </a:lvl8pPr>
            <a:lvl9pPr marL="3183129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3" y="3191514"/>
            <a:ext cx="8281035" cy="5325109"/>
          </a:xfrm>
        </p:spPr>
        <p:txBody>
          <a:bodyPr anchor="b"/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3" y="8567001"/>
            <a:ext cx="8281035" cy="2800349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/>
                </a:solidFill>
              </a:defRPr>
            </a:lvl1pPr>
            <a:lvl2pPr marL="3978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957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1936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5915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198945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3873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7852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1831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7" y="3407833"/>
            <a:ext cx="4080510" cy="812249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69"/>
            <a:ext cx="8281035" cy="24743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2"/>
            <a:ext cx="4061757" cy="1537969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7891" indent="0">
              <a:buNone/>
              <a:defRPr sz="1700" b="1"/>
            </a:lvl2pPr>
            <a:lvl3pPr marL="795782" indent="0">
              <a:buNone/>
              <a:defRPr sz="1600" b="1"/>
            </a:lvl3pPr>
            <a:lvl4pPr marL="1193674" indent="0">
              <a:buNone/>
              <a:defRPr sz="1400" b="1"/>
            </a:lvl4pPr>
            <a:lvl5pPr marL="1591564" indent="0">
              <a:buNone/>
              <a:defRPr sz="1400" b="1"/>
            </a:lvl5pPr>
            <a:lvl6pPr marL="1989456" indent="0">
              <a:buNone/>
              <a:defRPr sz="1400" b="1"/>
            </a:lvl6pPr>
            <a:lvl7pPr marL="2387347" indent="0">
              <a:buNone/>
              <a:defRPr sz="1400" b="1"/>
            </a:lvl7pPr>
            <a:lvl8pPr marL="2785238" indent="0">
              <a:buNone/>
              <a:defRPr sz="1400" b="1"/>
            </a:lvl8pPr>
            <a:lvl9pPr marL="3183129" indent="0">
              <a:buNone/>
              <a:defRPr sz="1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2"/>
            <a:ext cx="4081761" cy="1537969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7891" indent="0">
              <a:buNone/>
              <a:defRPr sz="1700" b="1"/>
            </a:lvl2pPr>
            <a:lvl3pPr marL="795782" indent="0">
              <a:buNone/>
              <a:defRPr sz="1600" b="1"/>
            </a:lvl3pPr>
            <a:lvl4pPr marL="1193674" indent="0">
              <a:buNone/>
              <a:defRPr sz="1400" b="1"/>
            </a:lvl4pPr>
            <a:lvl5pPr marL="1591564" indent="0">
              <a:buNone/>
              <a:defRPr sz="1400" b="1"/>
            </a:lvl5pPr>
            <a:lvl6pPr marL="1989456" indent="0">
              <a:buNone/>
              <a:defRPr sz="1400" b="1"/>
            </a:lvl6pPr>
            <a:lvl7pPr marL="2387347" indent="0">
              <a:buNone/>
              <a:defRPr sz="1400" b="1"/>
            </a:lvl7pPr>
            <a:lvl8pPr marL="2785238" indent="0">
              <a:buNone/>
              <a:defRPr sz="1400" b="1"/>
            </a:lvl8pPr>
            <a:lvl9pPr marL="3183129" indent="0">
              <a:buNone/>
              <a:defRPr sz="1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1" y="1843196"/>
            <a:ext cx="4860607" cy="90974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400"/>
            </a:lvl1pPr>
            <a:lvl2pPr marL="397891" indent="0">
              <a:buNone/>
              <a:defRPr sz="1200"/>
            </a:lvl2pPr>
            <a:lvl3pPr marL="795782" indent="0">
              <a:buNone/>
              <a:defRPr sz="1000"/>
            </a:lvl3pPr>
            <a:lvl4pPr marL="1193674" indent="0">
              <a:buNone/>
              <a:defRPr sz="900"/>
            </a:lvl4pPr>
            <a:lvl5pPr marL="1591564" indent="0">
              <a:buNone/>
              <a:defRPr sz="900"/>
            </a:lvl5pPr>
            <a:lvl6pPr marL="1989456" indent="0">
              <a:buNone/>
              <a:defRPr sz="900"/>
            </a:lvl6pPr>
            <a:lvl7pPr marL="2387347" indent="0">
              <a:buNone/>
              <a:defRPr sz="900"/>
            </a:lvl7pPr>
            <a:lvl8pPr marL="2785238" indent="0">
              <a:buNone/>
              <a:defRPr sz="900"/>
            </a:lvl8pPr>
            <a:lvl9pPr marL="3183129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1" y="1843196"/>
            <a:ext cx="4860607" cy="9097434"/>
          </a:xfrm>
        </p:spPr>
        <p:txBody>
          <a:bodyPr anchor="t"/>
          <a:lstStyle>
            <a:lvl1pPr marL="0" indent="0">
              <a:buNone/>
              <a:defRPr sz="2800"/>
            </a:lvl1pPr>
            <a:lvl2pPr marL="397891" indent="0">
              <a:buNone/>
              <a:defRPr sz="2400"/>
            </a:lvl2pPr>
            <a:lvl3pPr marL="795782" indent="0">
              <a:buNone/>
              <a:defRPr sz="2100"/>
            </a:lvl3pPr>
            <a:lvl4pPr marL="1193674" indent="0">
              <a:buNone/>
              <a:defRPr sz="1700"/>
            </a:lvl4pPr>
            <a:lvl5pPr marL="1591564" indent="0">
              <a:buNone/>
              <a:defRPr sz="1700"/>
            </a:lvl5pPr>
            <a:lvl6pPr marL="1989456" indent="0">
              <a:buNone/>
              <a:defRPr sz="1700"/>
            </a:lvl6pPr>
            <a:lvl7pPr marL="2387347" indent="0">
              <a:buNone/>
              <a:defRPr sz="1700"/>
            </a:lvl7pPr>
            <a:lvl8pPr marL="2785238" indent="0">
              <a:buNone/>
              <a:defRPr sz="1700"/>
            </a:lvl8pPr>
            <a:lvl9pPr marL="3183129" indent="0">
              <a:buNone/>
              <a:defRPr sz="17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400"/>
            </a:lvl1pPr>
            <a:lvl2pPr marL="397891" indent="0">
              <a:buNone/>
              <a:defRPr sz="1200"/>
            </a:lvl2pPr>
            <a:lvl3pPr marL="795782" indent="0">
              <a:buNone/>
              <a:defRPr sz="1000"/>
            </a:lvl3pPr>
            <a:lvl4pPr marL="1193674" indent="0">
              <a:buNone/>
              <a:defRPr sz="900"/>
            </a:lvl4pPr>
            <a:lvl5pPr marL="1591564" indent="0">
              <a:buNone/>
              <a:defRPr sz="900"/>
            </a:lvl5pPr>
            <a:lvl6pPr marL="1989456" indent="0">
              <a:buNone/>
              <a:defRPr sz="900"/>
            </a:lvl6pPr>
            <a:lvl7pPr marL="2387347" indent="0">
              <a:buNone/>
              <a:defRPr sz="900"/>
            </a:lvl7pPr>
            <a:lvl8pPr marL="2785238" indent="0">
              <a:buNone/>
              <a:defRPr sz="900"/>
            </a:lvl8pPr>
            <a:lvl9pPr marL="3183129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60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4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69"/>
            <a:ext cx="8281035" cy="2474385"/>
          </a:xfrm>
          <a:prstGeom prst="rect">
            <a:avLst/>
          </a:prstGeom>
        </p:spPr>
        <p:txBody>
          <a:bodyPr vert="horz" lIns="74862" tIns="37431" rIns="74862" bIns="3743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7"/>
          </a:xfrm>
          <a:prstGeom prst="rect">
            <a:avLst/>
          </a:prstGeom>
        </p:spPr>
        <p:txBody>
          <a:bodyPr vert="horz" lIns="74862" tIns="37431" rIns="74862" bIns="37431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74862" tIns="37431" rIns="74862" bIns="37431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08/03/2024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74862" tIns="37431" rIns="74862" bIns="37431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74862" tIns="37431" rIns="74862" bIns="37431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795782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8946" indent="-198946" algn="l" defTabSz="795782" rtl="0" eaLnBrk="1" latinLnBrk="0" hangingPunct="1">
        <a:lnSpc>
          <a:spcPct val="90000"/>
        </a:lnSpc>
        <a:spcBef>
          <a:spcPts val="87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6836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94728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92619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790510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188401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86292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84184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82075" indent="-198946" algn="l" defTabSz="795782" rtl="0" eaLnBrk="1" latinLnBrk="0" hangingPunct="1">
        <a:lnSpc>
          <a:spcPct val="90000"/>
        </a:lnSpc>
        <a:spcBef>
          <a:spcPts val="436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97891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95782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93674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1564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89456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87347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5238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83129" algn="l" defTabSz="7957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20653" y="47235"/>
            <a:ext cx="9764040" cy="13508973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 dirty="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981196" y="10023930"/>
            <a:ext cx="6119994" cy="63051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547870" y="8115221"/>
            <a:ext cx="2882366" cy="2201994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142250" y="5732497"/>
            <a:ext cx="3085788" cy="2259886"/>
          </a:xfrm>
          <a:prstGeom prst="blockArc">
            <a:avLst>
              <a:gd name="adj1" fmla="val 10865281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981196" y="7774675"/>
            <a:ext cx="5836955" cy="630519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35528" y="5297938"/>
            <a:ext cx="5756436" cy="64283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1026795" y="3404511"/>
            <a:ext cx="2897226" cy="2157643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251414" y="3058747"/>
            <a:ext cx="6078288" cy="5835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2028525" y="675397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366858" y="9392838"/>
            <a:ext cx="1200098" cy="94694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551520" y="9537484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8430792" y="1918905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656880" y="9196641"/>
            <a:ext cx="830772" cy="229481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1000" b="1" dirty="0"/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530293" y="9553283"/>
            <a:ext cx="830772" cy="675757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3900" b="1" dirty="0"/>
              <a:t>6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5D0218C-7C17-438F-8B50-642E2755EFA1}"/>
              </a:ext>
            </a:extLst>
          </p:cNvPr>
          <p:cNvGrpSpPr/>
          <p:nvPr/>
        </p:nvGrpSpPr>
        <p:grpSpPr>
          <a:xfrm>
            <a:off x="7788242" y="7009458"/>
            <a:ext cx="1200098" cy="946946"/>
            <a:chOff x="7835770" y="6776115"/>
            <a:chExt cx="1200098" cy="946946"/>
          </a:xfrm>
        </p:grpSpPr>
        <p:sp>
          <p:nvSpPr>
            <p:cNvPr id="222" name="Oval 221">
              <a:extLst>
                <a:ext uri="{FF2B5EF4-FFF2-40B4-BE49-F238E27FC236}">
                  <a16:creationId xmlns:a16="http://schemas.microsoft.com/office/drawing/2014/main" id="{80735897-8BBA-DB41-B061-A9B018CCEA5B}"/>
                </a:ext>
              </a:extLst>
            </p:cNvPr>
            <p:cNvSpPr/>
            <p:nvPr/>
          </p:nvSpPr>
          <p:spPr>
            <a:xfrm>
              <a:off x="7835770" y="6776115"/>
              <a:ext cx="1200098" cy="94694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4862" tIns="37431" rIns="74862" bIns="37431" rtlCol="0" anchor="ctr"/>
            <a:lstStyle/>
            <a:p>
              <a:pPr algn="ctr"/>
              <a:endParaRPr lang="en-US"/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8044247" y="6942200"/>
              <a:ext cx="830773" cy="6555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4862" tIns="37431" rIns="74862" bIns="37431" rtlCol="0" anchor="ctr"/>
            <a:lstStyle/>
            <a:p>
              <a:pPr algn="ctr"/>
              <a:endParaRPr lang="en-US"/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8418B80D-A453-EC4A-95CC-6785F89B09BA}"/>
                </a:ext>
              </a:extLst>
            </p:cNvPr>
            <p:cNvSpPr txBox="1"/>
            <p:nvPr/>
          </p:nvSpPr>
          <p:spPr>
            <a:xfrm>
              <a:off x="8025804" y="6942200"/>
              <a:ext cx="830772" cy="675757"/>
            </a:xfrm>
            <a:prstGeom prst="rect">
              <a:avLst/>
            </a:prstGeom>
            <a:noFill/>
          </p:spPr>
          <p:txBody>
            <a:bodyPr wrap="square" lIns="74862" tIns="37431" rIns="74862" bIns="37431" rtlCol="0">
              <a:spAutoFit/>
            </a:bodyPr>
            <a:lstStyle/>
            <a:p>
              <a:pPr algn="ctr"/>
              <a:r>
                <a:rPr lang="en-US" sz="3900" b="1" dirty="0"/>
                <a:t>7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397388CA-480C-FF4C-8413-3D86DF3CDAEA}"/>
                </a:ext>
              </a:extLst>
            </p:cNvPr>
            <p:cNvSpPr txBox="1"/>
            <p:nvPr/>
          </p:nvSpPr>
          <p:spPr>
            <a:xfrm>
              <a:off x="8044248" y="6932220"/>
              <a:ext cx="830772" cy="229481"/>
            </a:xfrm>
            <a:prstGeom prst="rect">
              <a:avLst/>
            </a:prstGeom>
            <a:noFill/>
          </p:spPr>
          <p:txBody>
            <a:bodyPr wrap="square" lIns="74862" tIns="37431" rIns="74862" bIns="37431" rtlCol="0">
              <a:spAutoFit/>
            </a:bodyPr>
            <a:lstStyle/>
            <a:p>
              <a:pPr algn="ctr"/>
              <a:r>
                <a:rPr lang="en-US" sz="1000" b="1" dirty="0"/>
                <a:t>YEAR</a:t>
              </a:r>
            </a:p>
          </p:txBody>
        </p:sp>
      </p:grpSp>
      <p:sp>
        <p:nvSpPr>
          <p:cNvPr id="128" name="TextBox 127"/>
          <p:cNvSpPr txBox="1"/>
          <p:nvPr/>
        </p:nvSpPr>
        <p:spPr>
          <a:xfrm>
            <a:off x="437306" y="5006240"/>
            <a:ext cx="1186229" cy="21236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b="1" dirty="0"/>
              <a:t>The Novel: </a:t>
            </a:r>
            <a:r>
              <a:rPr lang="en-GB" sz="1100" b="1" i="1" dirty="0"/>
              <a:t>Lord of the Flies</a:t>
            </a:r>
          </a:p>
          <a:p>
            <a:pPr algn="ctr" fontAlgn="t"/>
            <a:endParaRPr lang="en-GB" sz="1100" b="1" i="1" dirty="0"/>
          </a:p>
          <a:p>
            <a:pPr algn="ctr" fontAlgn="t"/>
            <a:r>
              <a:rPr lang="en-GB" sz="1100" dirty="0"/>
              <a:t>Read a novel together as a class and develop inference skills. This novel tackles theme of friendship, conflict and power.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6706143" y="4246583"/>
            <a:ext cx="1000232" cy="28007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b="1" dirty="0">
                <a:solidFill>
                  <a:srgbClr val="FF0000"/>
                </a:solidFill>
              </a:rPr>
              <a:t>Poetry: Poetry Through the Ages</a:t>
            </a:r>
            <a:endParaRPr lang="en-GB" sz="1100" b="1" i="1" dirty="0">
              <a:solidFill>
                <a:srgbClr val="FF0000"/>
              </a:solidFill>
            </a:endParaRPr>
          </a:p>
          <a:p>
            <a:pPr algn="ctr" fontAlgn="t"/>
            <a:endParaRPr lang="en-GB" sz="1100" b="1" i="1" dirty="0">
              <a:solidFill>
                <a:srgbClr val="FF0000"/>
              </a:solidFill>
            </a:endParaRPr>
          </a:p>
          <a:p>
            <a:pPr algn="ctr" fontAlgn="t"/>
            <a:r>
              <a:rPr lang="en-GB" sz="1100" dirty="0">
                <a:solidFill>
                  <a:srgbClr val="FF0000"/>
                </a:solidFill>
              </a:rPr>
              <a:t>Understand context, form and structure in poetry.</a:t>
            </a:r>
          </a:p>
          <a:p>
            <a:pPr algn="ctr" fontAlgn="t"/>
            <a:r>
              <a:rPr lang="en-GB" sz="1100" dirty="0">
                <a:solidFill>
                  <a:srgbClr val="FF0000"/>
                </a:solidFill>
              </a:rPr>
              <a:t> </a:t>
            </a:r>
          </a:p>
          <a:p>
            <a:pPr algn="ctr" fontAlgn="t"/>
            <a:r>
              <a:rPr lang="en-GB" sz="1100" dirty="0">
                <a:solidFill>
                  <a:srgbClr val="FF0000"/>
                </a:solidFill>
              </a:rPr>
              <a:t>Revisit </a:t>
            </a:r>
            <a:r>
              <a:rPr lang="en-GB" sz="1100" i="1" dirty="0">
                <a:solidFill>
                  <a:srgbClr val="FF0000"/>
                </a:solidFill>
              </a:rPr>
              <a:t>The Highwayman </a:t>
            </a:r>
            <a:r>
              <a:rPr lang="en-GB" sz="1100" dirty="0">
                <a:solidFill>
                  <a:srgbClr val="FF0000"/>
                </a:solidFill>
              </a:rPr>
              <a:t>(link to Year 5) analysing language in depth. 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6172461" y="1069518"/>
            <a:ext cx="1400214" cy="26314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b="1" dirty="0">
                <a:solidFill>
                  <a:srgbClr val="00B050"/>
                </a:solidFill>
              </a:rPr>
              <a:t>Creative Writing</a:t>
            </a:r>
          </a:p>
          <a:p>
            <a:pPr algn="ctr" fontAlgn="t"/>
            <a:endParaRPr lang="en-GB" sz="1100" b="1" i="1" dirty="0">
              <a:solidFill>
                <a:srgbClr val="00B050"/>
              </a:solidFill>
            </a:endParaRPr>
          </a:p>
          <a:p>
            <a:pPr algn="ctr" fontAlgn="t"/>
            <a:r>
              <a:rPr lang="en-GB" sz="1100" dirty="0">
                <a:solidFill>
                  <a:srgbClr val="00B050"/>
                </a:solidFill>
              </a:rPr>
              <a:t>Explore texts’ purpose, audience and format and create texts relevant to purpose, audience and format. </a:t>
            </a:r>
          </a:p>
          <a:p>
            <a:pPr algn="ctr" fontAlgn="t"/>
            <a:endParaRPr lang="en-GB" sz="11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t"/>
            <a:r>
              <a:rPr lang="en-GB" sz="11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can you create an effective description of a character or setting, or write an engaging story?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567908" y="499215"/>
            <a:ext cx="1262297" cy="313932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b="1" dirty="0">
                <a:solidFill>
                  <a:srgbClr val="F8B308"/>
                </a:solidFill>
              </a:rPr>
              <a:t>Shakespeare: </a:t>
            </a:r>
            <a:r>
              <a:rPr lang="en-GB" sz="1100" b="1" i="1" dirty="0">
                <a:solidFill>
                  <a:srgbClr val="F8B308"/>
                </a:solidFill>
              </a:rPr>
              <a:t>Much Ado About Nothing</a:t>
            </a:r>
          </a:p>
          <a:p>
            <a:pPr algn="ctr" fontAlgn="t"/>
            <a:endParaRPr lang="en-GB" sz="1100" b="1" i="1" dirty="0">
              <a:solidFill>
                <a:srgbClr val="F8B308"/>
              </a:solidFill>
            </a:endParaRPr>
          </a:p>
          <a:p>
            <a:pPr algn="ctr" fontAlgn="t"/>
            <a:r>
              <a:rPr lang="en-GB" sz="1100" dirty="0">
                <a:solidFill>
                  <a:srgbClr val="F8B308"/>
                </a:solidFill>
              </a:rPr>
              <a:t>Explore the themes of gender representation and roles, discrimination, jealousy, power, love presented in the play.</a:t>
            </a:r>
          </a:p>
          <a:p>
            <a:pPr algn="ctr" fontAlgn="t"/>
            <a:endParaRPr lang="en-GB" sz="1100" dirty="0">
              <a:solidFill>
                <a:srgbClr val="F8B308"/>
              </a:solidFill>
            </a:endParaRPr>
          </a:p>
          <a:p>
            <a:pPr algn="ctr" fontAlgn="t"/>
            <a:r>
              <a:rPr lang="en-GB" sz="1100" dirty="0">
                <a:solidFill>
                  <a:srgbClr val="F8B308"/>
                </a:solidFill>
              </a:rPr>
              <a:t>Develop confidence in understanding Shakespeare’s language.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4905392" y="3682631"/>
            <a:ext cx="1713169" cy="29700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F8B308"/>
                </a:solidFill>
              </a:rPr>
              <a:t>Shakespeare: Introduction to Shakespeare’s World and Plays  </a:t>
            </a:r>
          </a:p>
          <a:p>
            <a:pPr algn="ctr"/>
            <a:endParaRPr lang="en-GB" sz="1100" b="1" dirty="0">
              <a:solidFill>
                <a:srgbClr val="F8B308"/>
              </a:solidFill>
            </a:endParaRPr>
          </a:p>
          <a:p>
            <a:pPr algn="ctr"/>
            <a:r>
              <a:rPr lang="en-GB" sz="1100" dirty="0">
                <a:solidFill>
                  <a:srgbClr val="F8B308"/>
                </a:solidFill>
              </a:rPr>
              <a:t>Explore Shakespeare’s London, the evolution of the English language to gain a better understanding of Shakespeare’s language in his plays, and study extracts from various plays (</a:t>
            </a:r>
            <a:r>
              <a:rPr lang="en-GB" sz="1100" i="1" dirty="0">
                <a:solidFill>
                  <a:srgbClr val="F8B308"/>
                </a:solidFill>
              </a:rPr>
              <a:t>A Midsummer Night’s Dream </a:t>
            </a:r>
            <a:r>
              <a:rPr lang="en-GB" sz="1100" dirty="0">
                <a:solidFill>
                  <a:srgbClr val="F8B308"/>
                </a:solidFill>
              </a:rPr>
              <a:t>– linking back to Year 5; </a:t>
            </a:r>
            <a:r>
              <a:rPr lang="en-GB" sz="1100" i="1" dirty="0">
                <a:solidFill>
                  <a:srgbClr val="F8B308"/>
                </a:solidFill>
              </a:rPr>
              <a:t>Macbeth</a:t>
            </a:r>
            <a:r>
              <a:rPr lang="en-GB" sz="1100" dirty="0">
                <a:solidFill>
                  <a:srgbClr val="F8B308"/>
                </a:solidFill>
              </a:rPr>
              <a:t> and </a:t>
            </a:r>
            <a:r>
              <a:rPr lang="en-GB" sz="1100" i="1" dirty="0">
                <a:solidFill>
                  <a:srgbClr val="F8B308"/>
                </a:solidFill>
              </a:rPr>
              <a:t>Romeo and Juliet </a:t>
            </a:r>
            <a:r>
              <a:rPr lang="en-GB" sz="1100" dirty="0">
                <a:solidFill>
                  <a:srgbClr val="F8B308"/>
                </a:solidFill>
              </a:rPr>
              <a:t>– links to KS4).</a:t>
            </a:r>
          </a:p>
        </p:txBody>
      </p:sp>
      <p:sp>
        <p:nvSpPr>
          <p:cNvPr id="146" name="TextBox 145"/>
          <p:cNvSpPr txBox="1"/>
          <p:nvPr/>
        </p:nvSpPr>
        <p:spPr>
          <a:xfrm>
            <a:off x="7765904" y="4166556"/>
            <a:ext cx="1835296" cy="28007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50"/>
                </a:solidFill>
              </a:rPr>
              <a:t>Writing Unit: Non-Fiction - </a:t>
            </a:r>
            <a:r>
              <a:rPr lang="en-GB" sz="1100" b="1" dirty="0" err="1">
                <a:solidFill>
                  <a:srgbClr val="00B050"/>
                </a:solidFill>
              </a:rPr>
              <a:t>Whodunnit</a:t>
            </a:r>
            <a:endParaRPr lang="en-GB" sz="1100" b="1" dirty="0">
              <a:solidFill>
                <a:srgbClr val="00B050"/>
              </a:solidFill>
            </a:endParaRPr>
          </a:p>
          <a:p>
            <a:pPr algn="ctr"/>
            <a:endParaRPr lang="en-GB" sz="1100" b="1" dirty="0">
              <a:solidFill>
                <a:srgbClr val="00B050"/>
              </a:solidFill>
            </a:endParaRPr>
          </a:p>
          <a:p>
            <a:pPr algn="ctr"/>
            <a:r>
              <a:rPr lang="en-GB" sz="1100" dirty="0">
                <a:solidFill>
                  <a:srgbClr val="00B050"/>
                </a:solidFill>
              </a:rPr>
              <a:t>Explore texts’ purpose, audience and format and create texts relevant to purpose, audience and format. </a:t>
            </a:r>
          </a:p>
          <a:p>
            <a:pPr algn="ctr"/>
            <a:endParaRPr lang="en-GB" sz="1100" dirty="0">
              <a:solidFill>
                <a:srgbClr val="00B050"/>
              </a:solidFill>
            </a:endParaRPr>
          </a:p>
          <a:p>
            <a:pPr algn="ctr"/>
            <a:r>
              <a:rPr lang="en-GB" sz="1100" dirty="0">
                <a:solidFill>
                  <a:srgbClr val="00B050"/>
                </a:solidFill>
              </a:rPr>
              <a:t>Discover the background of famous literary characters including some from Shakespeare’s plays (</a:t>
            </a:r>
            <a:r>
              <a:rPr lang="en-GB" sz="1100" i="1" dirty="0">
                <a:solidFill>
                  <a:srgbClr val="00B050"/>
                </a:solidFill>
              </a:rPr>
              <a:t>Macbeth, Hamlet</a:t>
            </a:r>
            <a:r>
              <a:rPr lang="en-GB" sz="1100" dirty="0">
                <a:solidFill>
                  <a:srgbClr val="00B050"/>
                </a:solidFill>
              </a:rPr>
              <a:t>) and 19</a:t>
            </a:r>
            <a:r>
              <a:rPr lang="en-GB" sz="1100" baseline="30000" dirty="0">
                <a:solidFill>
                  <a:srgbClr val="00B050"/>
                </a:solidFill>
              </a:rPr>
              <a:t>th</a:t>
            </a:r>
            <a:r>
              <a:rPr lang="en-GB" sz="1100" dirty="0">
                <a:solidFill>
                  <a:srgbClr val="00B050"/>
                </a:solidFill>
              </a:rPr>
              <a:t> Century novels (</a:t>
            </a:r>
            <a:r>
              <a:rPr lang="en-GB" sz="1100" i="1" dirty="0">
                <a:solidFill>
                  <a:srgbClr val="00B050"/>
                </a:solidFill>
              </a:rPr>
              <a:t>Jane Eyre, A Christmas Carol</a:t>
            </a:r>
            <a:r>
              <a:rPr lang="en-GB" sz="1100" dirty="0">
                <a:solidFill>
                  <a:srgbClr val="00B050"/>
                </a:solidFill>
              </a:rPr>
              <a:t>). </a:t>
            </a:r>
            <a:endParaRPr lang="en-GB" sz="1100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307902" y="10365600"/>
            <a:ext cx="1157105" cy="430887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End of year Exams</a:t>
            </a:r>
            <a:endParaRPr lang="en-GB" sz="1100" dirty="0"/>
          </a:p>
        </p:txBody>
      </p:sp>
      <p:sp>
        <p:nvSpPr>
          <p:cNvPr id="207" name="TextBox 206"/>
          <p:cNvSpPr txBox="1"/>
          <p:nvPr/>
        </p:nvSpPr>
        <p:spPr>
          <a:xfrm>
            <a:off x="2053884" y="698361"/>
            <a:ext cx="1262297" cy="33085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7030A0"/>
                </a:solidFill>
              </a:rPr>
              <a:t>19</a:t>
            </a:r>
            <a:r>
              <a:rPr lang="en-GB" sz="1100" b="1" baseline="30000" dirty="0">
                <a:solidFill>
                  <a:srgbClr val="7030A0"/>
                </a:solidFill>
              </a:rPr>
              <a:t>th</a:t>
            </a:r>
            <a:r>
              <a:rPr lang="en-GB" sz="1100" b="1" dirty="0">
                <a:solidFill>
                  <a:srgbClr val="7030A0"/>
                </a:solidFill>
              </a:rPr>
              <a:t> Century Fiction: Great Expectations</a:t>
            </a:r>
            <a:endParaRPr lang="en-GB" sz="1100" b="1" i="1" dirty="0">
              <a:solidFill>
                <a:srgbClr val="7030A0"/>
              </a:solidFill>
            </a:endParaRPr>
          </a:p>
          <a:p>
            <a:pPr algn="ctr"/>
            <a:endParaRPr lang="en-GB" sz="1100" b="1" i="1" dirty="0">
              <a:solidFill>
                <a:srgbClr val="7030A0"/>
              </a:solidFill>
            </a:endParaRPr>
          </a:p>
          <a:p>
            <a:pPr algn="ctr"/>
            <a:r>
              <a:rPr lang="en-GB" sz="1100" dirty="0">
                <a:solidFill>
                  <a:srgbClr val="7030A0"/>
                </a:solidFill>
              </a:rPr>
              <a:t>Read and analyse extracts from Great Expectations and explore the context of the novel in depth (Victorian London, poverty, workhouses).</a:t>
            </a:r>
          </a:p>
          <a:p>
            <a:pPr algn="ctr"/>
            <a:endParaRPr lang="en-GB" sz="1100" dirty="0">
              <a:solidFill>
                <a:srgbClr val="7030A0"/>
              </a:solidFill>
            </a:endParaRPr>
          </a:p>
          <a:p>
            <a:pPr algn="ctr"/>
            <a:r>
              <a:rPr lang="en-GB" sz="1100" dirty="0">
                <a:solidFill>
                  <a:srgbClr val="7030A0"/>
                </a:solidFill>
              </a:rPr>
              <a:t>Make links to </a:t>
            </a:r>
            <a:r>
              <a:rPr lang="en-GB" sz="1100" i="1" dirty="0">
                <a:solidFill>
                  <a:srgbClr val="7030A0"/>
                </a:solidFill>
              </a:rPr>
              <a:t>A Christmas Carol </a:t>
            </a:r>
            <a:r>
              <a:rPr lang="en-GB" sz="1100" dirty="0">
                <a:solidFill>
                  <a:srgbClr val="7030A0"/>
                </a:solidFill>
              </a:rPr>
              <a:t>from Year 7 Whodunnit and to KS4.</a:t>
            </a:r>
          </a:p>
        </p:txBody>
      </p:sp>
      <p:sp>
        <p:nvSpPr>
          <p:cNvPr id="240" name="TextBox 239"/>
          <p:cNvSpPr txBox="1"/>
          <p:nvPr/>
        </p:nvSpPr>
        <p:spPr>
          <a:xfrm>
            <a:off x="3475044" y="4170232"/>
            <a:ext cx="1370819" cy="26314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7030A0"/>
                </a:solidFill>
              </a:rPr>
              <a:t>The Gothic: Extracts from 19</a:t>
            </a:r>
            <a:r>
              <a:rPr lang="en-GB" sz="1100" b="1" baseline="30000" dirty="0">
                <a:solidFill>
                  <a:srgbClr val="7030A0"/>
                </a:solidFill>
              </a:rPr>
              <a:t>th</a:t>
            </a:r>
            <a:r>
              <a:rPr lang="en-GB" sz="1100" b="1" dirty="0">
                <a:solidFill>
                  <a:srgbClr val="7030A0"/>
                </a:solidFill>
              </a:rPr>
              <a:t> Century Gothic Fiction</a:t>
            </a:r>
          </a:p>
          <a:p>
            <a:pPr algn="ctr"/>
            <a:endParaRPr lang="en-GB" sz="1100" b="1" dirty="0">
              <a:solidFill>
                <a:srgbClr val="7030A0"/>
              </a:solidFill>
            </a:endParaRPr>
          </a:p>
          <a:p>
            <a:pPr algn="ctr"/>
            <a:r>
              <a:rPr lang="en-GB" sz="1100" dirty="0">
                <a:solidFill>
                  <a:srgbClr val="7030A0"/>
                </a:solidFill>
              </a:rPr>
              <a:t>Learn about literary context and how this affects the writer’s purpose; for example, science and medicine in Victorian England and how this links to Dracula, Frankenstein, and Jekyll and Hyde.</a:t>
            </a:r>
          </a:p>
        </p:txBody>
      </p:sp>
      <p:sp>
        <p:nvSpPr>
          <p:cNvPr id="243" name="TextBox 242"/>
          <p:cNvSpPr txBox="1"/>
          <p:nvPr/>
        </p:nvSpPr>
        <p:spPr>
          <a:xfrm>
            <a:off x="8005262" y="1875882"/>
            <a:ext cx="1164953" cy="21236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7030A0"/>
                </a:solidFill>
              </a:rPr>
              <a:t>  </a:t>
            </a:r>
            <a:r>
              <a:rPr lang="en-GB" sz="1100" b="1" dirty="0">
                <a:solidFill>
                  <a:srgbClr val="FF0000"/>
                </a:solidFill>
              </a:rPr>
              <a:t>Poetry: Power and Emotion</a:t>
            </a:r>
          </a:p>
          <a:p>
            <a:pPr algn="ctr"/>
            <a:endParaRPr lang="en-GB" sz="1100" b="1" dirty="0">
              <a:solidFill>
                <a:srgbClr val="FF0000"/>
              </a:solidFill>
            </a:endParaRPr>
          </a:p>
          <a:p>
            <a:pPr algn="ctr"/>
            <a:r>
              <a:rPr lang="en-GB" sz="1100" dirty="0">
                <a:solidFill>
                  <a:srgbClr val="FF0000"/>
                </a:solidFill>
              </a:rPr>
              <a:t>Read a range of poems tackling the themes of power and emotion (e.g. Armitage, William Blake WW1 &amp; WW2 poetry, </a:t>
            </a:r>
            <a:r>
              <a:rPr lang="en-GB" sz="1100" i="1" dirty="0">
                <a:solidFill>
                  <a:srgbClr val="FF0000"/>
                </a:solidFill>
              </a:rPr>
              <a:t>Nettles</a:t>
            </a:r>
            <a:r>
              <a:rPr lang="en-GB" sz="1100" dirty="0">
                <a:solidFill>
                  <a:srgbClr val="FF0000"/>
                </a:solidFill>
              </a:rPr>
              <a:t>).</a:t>
            </a:r>
          </a:p>
        </p:txBody>
      </p:sp>
      <p:sp>
        <p:nvSpPr>
          <p:cNvPr id="244" name="TextBox 243"/>
          <p:cNvSpPr txBox="1"/>
          <p:nvPr/>
        </p:nvSpPr>
        <p:spPr>
          <a:xfrm>
            <a:off x="3460582" y="1402589"/>
            <a:ext cx="1299514" cy="24622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Exploring Fiction: Short Stories</a:t>
            </a:r>
          </a:p>
          <a:p>
            <a:pPr algn="ctr"/>
            <a:endParaRPr lang="en-GB" sz="1100" b="1" dirty="0"/>
          </a:p>
          <a:p>
            <a:pPr algn="ctr"/>
            <a:r>
              <a:rPr lang="en-GB" sz="1100" dirty="0"/>
              <a:t>Analyse and create descriptive and narrative writing pieces using varied linguistic techniques for effect.</a:t>
            </a:r>
          </a:p>
          <a:p>
            <a:pPr algn="ctr"/>
            <a:endParaRPr lang="en-GB" sz="1100" dirty="0"/>
          </a:p>
          <a:p>
            <a:pPr algn="ctr"/>
            <a:r>
              <a:rPr lang="en-GB" sz="1100" dirty="0"/>
              <a:t>Link back to ideas from </a:t>
            </a:r>
            <a:r>
              <a:rPr lang="en-GB" sz="1100" i="1" dirty="0"/>
              <a:t>Le Chaperon Rouge </a:t>
            </a:r>
            <a:r>
              <a:rPr lang="en-GB" sz="1100" dirty="0"/>
              <a:t>in Year 6.</a:t>
            </a:r>
          </a:p>
        </p:txBody>
      </p:sp>
      <p:sp>
        <p:nvSpPr>
          <p:cNvPr id="251" name="TextBox 250"/>
          <p:cNvSpPr txBox="1"/>
          <p:nvPr/>
        </p:nvSpPr>
        <p:spPr>
          <a:xfrm rot="5400000">
            <a:off x="6778316" y="2779505"/>
            <a:ext cx="2079670" cy="2616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Year 8 Exam</a:t>
            </a:r>
          </a:p>
        </p:txBody>
      </p:sp>
      <p:sp>
        <p:nvSpPr>
          <p:cNvPr id="284" name="TextBox 283"/>
          <p:cNvSpPr txBox="1"/>
          <p:nvPr/>
        </p:nvSpPr>
        <p:spPr>
          <a:xfrm>
            <a:off x="7731955" y="7997085"/>
            <a:ext cx="1280417" cy="2616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KS2 SATS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1353A94-E3D5-495C-BCD1-34C5DA3D3DFF}"/>
              </a:ext>
            </a:extLst>
          </p:cNvPr>
          <p:cNvGrpSpPr/>
          <p:nvPr/>
        </p:nvGrpSpPr>
        <p:grpSpPr>
          <a:xfrm>
            <a:off x="664254" y="3720601"/>
            <a:ext cx="1405136" cy="1213781"/>
            <a:chOff x="861445" y="4402598"/>
            <a:chExt cx="1405136" cy="1213781"/>
          </a:xfrm>
        </p:grpSpPr>
        <p:sp>
          <p:nvSpPr>
            <p:cNvPr id="188" name="TextBox 187"/>
            <p:cNvSpPr txBox="1"/>
            <p:nvPr/>
          </p:nvSpPr>
          <p:spPr>
            <a:xfrm>
              <a:off x="861445" y="5354769"/>
              <a:ext cx="1405136" cy="26161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/>
                <a:t>End of year Exams</a:t>
              </a:r>
            </a:p>
          </p:txBody>
        </p:sp>
        <p:sp>
          <p:nvSpPr>
            <p:cNvPr id="218" name="Oval 217">
              <a:extLst>
                <a:ext uri="{FF2B5EF4-FFF2-40B4-BE49-F238E27FC236}">
                  <a16:creationId xmlns:a16="http://schemas.microsoft.com/office/drawing/2014/main" id="{93022D3B-34E7-7A4B-A8E5-560DEA516668}"/>
                </a:ext>
              </a:extLst>
            </p:cNvPr>
            <p:cNvSpPr/>
            <p:nvPr/>
          </p:nvSpPr>
          <p:spPr>
            <a:xfrm>
              <a:off x="994070" y="4402598"/>
              <a:ext cx="1200098" cy="94694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4862" tIns="37431" rIns="74862" bIns="37431" rtlCol="0" anchor="ctr"/>
            <a:lstStyle/>
            <a:p>
              <a:pPr algn="ctr"/>
              <a:endParaRPr lang="en-US"/>
            </a:p>
          </p:txBody>
        </p:sp>
        <p:sp>
          <p:nvSpPr>
            <p:cNvPr id="219" name="Oval 218">
              <a:extLst>
                <a:ext uri="{FF2B5EF4-FFF2-40B4-BE49-F238E27FC236}">
                  <a16:creationId xmlns:a16="http://schemas.microsoft.com/office/drawing/2014/main" id="{84983B9C-0FBB-A043-AF69-BE33CCD6172D}"/>
                </a:ext>
              </a:extLst>
            </p:cNvPr>
            <p:cNvSpPr/>
            <p:nvPr/>
          </p:nvSpPr>
          <p:spPr>
            <a:xfrm>
              <a:off x="1172341" y="4551590"/>
              <a:ext cx="830773" cy="6555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4862" tIns="37431" rIns="74862" bIns="37431" rtlCol="0" anchor="ctr"/>
            <a:lstStyle/>
            <a:p>
              <a:pPr algn="ctr"/>
              <a:endParaRPr lang="en-US"/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95ED9127-A30D-104E-8EB4-510CC7FB4FC3}"/>
                </a:ext>
              </a:extLst>
            </p:cNvPr>
            <p:cNvSpPr txBox="1"/>
            <p:nvPr/>
          </p:nvSpPr>
          <p:spPr>
            <a:xfrm>
              <a:off x="1198718" y="4559791"/>
              <a:ext cx="705196" cy="675757"/>
            </a:xfrm>
            <a:prstGeom prst="rect">
              <a:avLst/>
            </a:prstGeom>
            <a:noFill/>
          </p:spPr>
          <p:txBody>
            <a:bodyPr wrap="square" lIns="74862" tIns="37431" rIns="74862" bIns="37431" rtlCol="0">
              <a:spAutoFit/>
            </a:bodyPr>
            <a:lstStyle/>
            <a:p>
              <a:pPr algn="ctr"/>
              <a:r>
                <a:rPr lang="en-US" sz="3900" b="1" dirty="0"/>
                <a:t>8</a:t>
              </a:r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C872D16A-BBC9-2E43-BEA6-EDAFD0B01410}"/>
                </a:ext>
              </a:extLst>
            </p:cNvPr>
            <p:cNvSpPr txBox="1"/>
            <p:nvPr/>
          </p:nvSpPr>
          <p:spPr>
            <a:xfrm>
              <a:off x="1183230" y="4544025"/>
              <a:ext cx="830772" cy="229481"/>
            </a:xfrm>
            <a:prstGeom prst="rect">
              <a:avLst/>
            </a:prstGeom>
            <a:noFill/>
          </p:spPr>
          <p:txBody>
            <a:bodyPr wrap="square" lIns="74862" tIns="37431" rIns="74862" bIns="37431" rtlCol="0">
              <a:spAutoFit/>
            </a:bodyPr>
            <a:lstStyle/>
            <a:p>
              <a:pPr algn="ctr"/>
              <a:r>
                <a:rPr lang="en-US" sz="1000" b="1" dirty="0"/>
                <a:t>YEAR</a:t>
              </a:r>
            </a:p>
          </p:txBody>
        </p:sp>
      </p:grpSp>
      <p:sp>
        <p:nvSpPr>
          <p:cNvPr id="304" name="Oval 30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7953280" y="9878081"/>
            <a:ext cx="1200098" cy="94694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307" name="Oval 306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8149392" y="10022682"/>
            <a:ext cx="830773" cy="6555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862" tIns="37431" rIns="74862" bIns="37431" rtlCol="0" anchor="ctr"/>
          <a:lstStyle/>
          <a:p>
            <a:pPr algn="ctr"/>
            <a:endParaRPr lang="en-US"/>
          </a:p>
        </p:txBody>
      </p:sp>
      <p:sp>
        <p:nvSpPr>
          <p:cNvPr id="305" name="TextBox 304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8229036" y="10016363"/>
            <a:ext cx="684361" cy="675757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3900" b="1" dirty="0"/>
              <a:t>5</a:t>
            </a:r>
          </a:p>
        </p:txBody>
      </p:sp>
      <p:sp>
        <p:nvSpPr>
          <p:cNvPr id="306" name="TextBox 305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8162232" y="10011092"/>
            <a:ext cx="830772" cy="229481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1000" b="1" dirty="0"/>
              <a:t>YEAR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B1B7A1B-B5D5-4E4F-AD6B-1E9E3CFB0D93}"/>
              </a:ext>
            </a:extLst>
          </p:cNvPr>
          <p:cNvSpPr txBox="1"/>
          <p:nvPr/>
        </p:nvSpPr>
        <p:spPr>
          <a:xfrm>
            <a:off x="6930686" y="9601259"/>
            <a:ext cx="1024676" cy="24622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4">
                    <a:lumMod val="75000"/>
                  </a:schemeClr>
                </a:solidFill>
              </a:rPr>
              <a:t>To the Stars</a:t>
            </a:r>
          </a:p>
          <a:p>
            <a:pPr algn="ctr"/>
            <a:r>
              <a:rPr lang="en-GB" sz="1100" dirty="0">
                <a:solidFill>
                  <a:schemeClr val="accent4">
                    <a:lumMod val="75000"/>
                  </a:schemeClr>
                </a:solidFill>
              </a:rPr>
              <a:t>Newspaper report: the first moon landing</a:t>
            </a:r>
            <a:r>
              <a:rPr lang="en-GB" sz="1100" dirty="0">
                <a:solidFill>
                  <a:srgbClr val="00B050"/>
                </a:solidFill>
              </a:rPr>
              <a:t> </a:t>
            </a:r>
          </a:p>
          <a:p>
            <a:pPr algn="ctr"/>
            <a:endParaRPr lang="en-GB" sz="1100" dirty="0">
              <a:solidFill>
                <a:srgbClr val="00B050"/>
              </a:solidFill>
            </a:endParaRPr>
          </a:p>
          <a:p>
            <a:pPr algn="ctr"/>
            <a:r>
              <a:rPr lang="en-GB" sz="1100" dirty="0">
                <a:solidFill>
                  <a:srgbClr val="00B050"/>
                </a:solidFill>
              </a:rPr>
              <a:t> Film narrative: Pandora</a:t>
            </a:r>
          </a:p>
          <a:p>
            <a:pPr algn="ctr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Reading: Fact and Opinion, Skim and Scan, Retrieve and Record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B66D137-2A90-4347-B7AA-EF449ABC0A58}"/>
              </a:ext>
            </a:extLst>
          </p:cNvPr>
          <p:cNvSpPr txBox="1"/>
          <p:nvPr/>
        </p:nvSpPr>
        <p:spPr>
          <a:xfrm>
            <a:off x="5773668" y="9815927"/>
            <a:ext cx="1055589" cy="26314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Greek Myths </a:t>
            </a:r>
            <a:r>
              <a:rPr lang="en-GB" sz="1100" dirty="0"/>
              <a:t>Narrative writing practice</a:t>
            </a:r>
          </a:p>
          <a:p>
            <a:pPr algn="ctr"/>
            <a:endParaRPr lang="en-GB" sz="1100" dirty="0"/>
          </a:p>
          <a:p>
            <a:pPr algn="ctr"/>
            <a:r>
              <a:rPr lang="en-GB" sz="1100" i="1" dirty="0"/>
              <a:t>A Midsummer Night’s Dream</a:t>
            </a:r>
            <a:r>
              <a:rPr lang="en-GB" sz="1100" dirty="0"/>
              <a:t> explore playscripts</a:t>
            </a:r>
            <a:endParaRPr lang="en-GB" sz="1100" dirty="0">
              <a:solidFill>
                <a:srgbClr val="0070C0"/>
              </a:solidFill>
            </a:endParaRPr>
          </a:p>
          <a:p>
            <a:pPr algn="ctr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Reading: Themes and Conventions, Predictions, Inference and deduction</a:t>
            </a:r>
            <a:endParaRPr lang="en-GB" sz="1100" dirty="0">
              <a:solidFill>
                <a:srgbClr val="7030A0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862426F-9888-4843-9FAB-1E3AE38FD5D5}"/>
              </a:ext>
            </a:extLst>
          </p:cNvPr>
          <p:cNvSpPr txBox="1"/>
          <p:nvPr/>
        </p:nvSpPr>
        <p:spPr>
          <a:xfrm>
            <a:off x="4638471" y="9830633"/>
            <a:ext cx="1055590" cy="26314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7030A0"/>
                </a:solidFill>
              </a:rPr>
              <a:t>Folklore</a:t>
            </a:r>
          </a:p>
          <a:p>
            <a:pPr algn="ctr"/>
            <a:r>
              <a:rPr lang="en-GB" sz="1100" i="1" dirty="0">
                <a:solidFill>
                  <a:srgbClr val="7030A0"/>
                </a:solidFill>
              </a:rPr>
              <a:t>The Highwayman</a:t>
            </a:r>
            <a:r>
              <a:rPr lang="en-GB" sz="1100" dirty="0">
                <a:solidFill>
                  <a:srgbClr val="7030A0"/>
                </a:solidFill>
              </a:rPr>
              <a:t> descriptive writing and chapter story</a:t>
            </a:r>
          </a:p>
          <a:p>
            <a:pPr algn="ctr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Reading: Themes, Poetic devices  Connections, view point, Language for effect, Inference and deduction</a:t>
            </a:r>
            <a:endParaRPr lang="en-GB" sz="1100" dirty="0">
              <a:solidFill>
                <a:srgbClr val="7030A0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D353004-4C31-40C0-9FA5-89D720A6AEA5}"/>
              </a:ext>
            </a:extLst>
          </p:cNvPr>
          <p:cNvSpPr txBox="1"/>
          <p:nvPr/>
        </p:nvSpPr>
        <p:spPr>
          <a:xfrm>
            <a:off x="3631741" y="9908703"/>
            <a:ext cx="946038" cy="22929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FF0000"/>
                </a:solidFill>
              </a:rPr>
              <a:t>Folklore</a:t>
            </a:r>
          </a:p>
          <a:p>
            <a:pPr algn="ctr"/>
            <a:r>
              <a:rPr lang="en-GB" sz="1100" i="1" dirty="0">
                <a:solidFill>
                  <a:srgbClr val="FF0000"/>
                </a:solidFill>
              </a:rPr>
              <a:t>Outlaw</a:t>
            </a:r>
            <a:endParaRPr lang="en-GB" sz="1100" dirty="0">
              <a:solidFill>
                <a:srgbClr val="FF0000"/>
              </a:solidFill>
            </a:endParaRPr>
          </a:p>
          <a:p>
            <a:pPr algn="ctr"/>
            <a:r>
              <a:rPr lang="en-GB" sz="1100" dirty="0">
                <a:solidFill>
                  <a:srgbClr val="FF0000"/>
                </a:solidFill>
              </a:rPr>
              <a:t>TV News report </a:t>
            </a:r>
          </a:p>
          <a:p>
            <a:pPr algn="ctr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Reading: Themes, Connections, view point, Language for effect, Inference and deduction</a:t>
            </a:r>
            <a:endParaRPr lang="en-GB" sz="1100" dirty="0">
              <a:solidFill>
                <a:srgbClr val="7030A0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14549A7-1515-42D7-B1E9-F7AA9D1C35F4}"/>
              </a:ext>
            </a:extLst>
          </p:cNvPr>
          <p:cNvSpPr txBox="1"/>
          <p:nvPr/>
        </p:nvSpPr>
        <p:spPr>
          <a:xfrm>
            <a:off x="2606929" y="9926773"/>
            <a:ext cx="946038" cy="26314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F0"/>
                </a:solidFill>
              </a:rPr>
              <a:t>Journeys</a:t>
            </a:r>
          </a:p>
          <a:p>
            <a:pPr algn="ctr"/>
            <a:r>
              <a:rPr lang="en-GB" sz="1100" i="1" dirty="0" err="1">
                <a:solidFill>
                  <a:srgbClr val="00B0F0"/>
                </a:solidFill>
              </a:rPr>
              <a:t>Skysteppers</a:t>
            </a:r>
            <a:r>
              <a:rPr lang="en-GB" sz="1100" i="1" dirty="0">
                <a:solidFill>
                  <a:srgbClr val="00B0F0"/>
                </a:solidFill>
              </a:rPr>
              <a:t> </a:t>
            </a:r>
            <a:r>
              <a:rPr lang="en-GB" sz="1100" dirty="0">
                <a:solidFill>
                  <a:srgbClr val="00B0F0"/>
                </a:solidFill>
              </a:rPr>
              <a:t>Balanced argument and quest narrative</a:t>
            </a:r>
          </a:p>
          <a:p>
            <a:pPr algn="ctr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Predictions, Language for effect, Understanding words in context, Inference and deduction</a:t>
            </a:r>
            <a:endParaRPr lang="en-GB" sz="1100" dirty="0">
              <a:solidFill>
                <a:srgbClr val="7030A0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979FF0C7-D995-4973-9C93-D8872158D4CD}"/>
              </a:ext>
            </a:extLst>
          </p:cNvPr>
          <p:cNvSpPr txBox="1"/>
          <p:nvPr/>
        </p:nvSpPr>
        <p:spPr>
          <a:xfrm>
            <a:off x="1579417" y="9545652"/>
            <a:ext cx="990552" cy="22929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50"/>
                </a:solidFill>
              </a:rPr>
              <a:t>Journeys</a:t>
            </a:r>
          </a:p>
          <a:p>
            <a:pPr algn="ctr"/>
            <a:r>
              <a:rPr lang="en-GB" sz="1100" i="1" dirty="0">
                <a:solidFill>
                  <a:srgbClr val="00B050"/>
                </a:solidFill>
              </a:rPr>
              <a:t>The Majestic Plastic Bag </a:t>
            </a:r>
            <a:r>
              <a:rPr lang="en-GB" sz="1100" dirty="0">
                <a:solidFill>
                  <a:srgbClr val="00B050"/>
                </a:solidFill>
              </a:rPr>
              <a:t>Media Text</a:t>
            </a:r>
          </a:p>
          <a:p>
            <a:pPr algn="ctr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Reading: Author’s choice of language, Impact on the reader, Themes and Conventions</a:t>
            </a:r>
            <a:endParaRPr lang="en-GB" sz="1100" dirty="0">
              <a:solidFill>
                <a:srgbClr val="7030A0"/>
              </a:solidFill>
            </a:endParaRPr>
          </a:p>
          <a:p>
            <a:pPr algn="ctr"/>
            <a:endParaRPr lang="en-GB" sz="1100" dirty="0">
              <a:solidFill>
                <a:srgbClr val="FF0000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924359A-2DA9-4BAA-835E-BD108D237450}"/>
              </a:ext>
            </a:extLst>
          </p:cNvPr>
          <p:cNvSpPr txBox="1"/>
          <p:nvPr/>
        </p:nvSpPr>
        <p:spPr>
          <a:xfrm>
            <a:off x="668966" y="7254829"/>
            <a:ext cx="1383995" cy="21236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b"/>
            <a:r>
              <a:rPr lang="en-GB" sz="1100" b="1" dirty="0">
                <a:solidFill>
                  <a:srgbClr val="00B050"/>
                </a:solidFill>
              </a:rPr>
              <a:t>Short Stories</a:t>
            </a:r>
          </a:p>
          <a:p>
            <a:pPr algn="ctr" fontAlgn="b"/>
            <a:r>
              <a:rPr lang="en-GB" sz="1100" dirty="0">
                <a:solidFill>
                  <a:srgbClr val="00B050"/>
                </a:solidFill>
              </a:rPr>
              <a:t>Le Chaperon Rouge/Volcano poetry/Fairy tales-textual analysis skills/Presentations</a:t>
            </a:r>
          </a:p>
          <a:p>
            <a:pPr algn="ctr" fontAlgn="b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Reading: Share opinions on a text</a:t>
            </a:r>
          </a:p>
          <a:p>
            <a:pPr algn="ctr" fontAlgn="b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Justify responses</a:t>
            </a:r>
          </a:p>
          <a:p>
            <a:pPr algn="ctr" fontAlgn="b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Inference</a:t>
            </a:r>
          </a:p>
          <a:p>
            <a:pPr algn="ctr" fontAlgn="b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Language for effect</a:t>
            </a:r>
          </a:p>
          <a:p>
            <a:pPr algn="ctr" fontAlgn="b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Make predictions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9D37780-DA6E-4417-AB6C-FD3F80AA7453}"/>
              </a:ext>
            </a:extLst>
          </p:cNvPr>
          <p:cNvSpPr txBox="1"/>
          <p:nvPr/>
        </p:nvSpPr>
        <p:spPr>
          <a:xfrm>
            <a:off x="2170054" y="7302464"/>
            <a:ext cx="1263055" cy="21236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b="1" dirty="0">
                <a:solidFill>
                  <a:srgbClr val="7030A0"/>
                </a:solidFill>
              </a:rPr>
              <a:t>Biographies</a:t>
            </a:r>
          </a:p>
          <a:p>
            <a:pPr algn="ctr" fontAlgn="t"/>
            <a:r>
              <a:rPr lang="en-GB" sz="1100" dirty="0">
                <a:solidFill>
                  <a:srgbClr val="7030A0"/>
                </a:solidFill>
              </a:rPr>
              <a:t>Superhero/Volcano poetry/Non-chronological reports on volcanoes/ Persuasive letters</a:t>
            </a:r>
          </a:p>
          <a:p>
            <a:pPr algn="ctr" fontAlgn="t"/>
            <a:r>
              <a:rPr lang="en-GB" sz="1100" dirty="0">
                <a:solidFill>
                  <a:srgbClr val="7030A0"/>
                </a:solidFill>
              </a:rPr>
              <a:t> </a:t>
            </a:r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Reading: Recap of all KS2 reading domains</a:t>
            </a:r>
          </a:p>
          <a:p>
            <a:pPr algn="ctr" fontAlgn="t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 Reading fluency and stamina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D122053-E6D5-4F02-A2FB-0F940A3B530B}"/>
              </a:ext>
            </a:extLst>
          </p:cNvPr>
          <p:cNvSpPr txBox="1"/>
          <p:nvPr/>
        </p:nvSpPr>
        <p:spPr>
          <a:xfrm>
            <a:off x="3472798" y="7254829"/>
            <a:ext cx="1000232" cy="21236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i="1" dirty="0">
                <a:solidFill>
                  <a:srgbClr val="FF0000"/>
                </a:solidFill>
              </a:rPr>
              <a:t>Holes </a:t>
            </a:r>
          </a:p>
          <a:p>
            <a:pPr algn="ctr" fontAlgn="t"/>
            <a:r>
              <a:rPr lang="en-GB" sz="1100" i="1" dirty="0">
                <a:solidFill>
                  <a:srgbClr val="FF0000"/>
                </a:solidFill>
              </a:rPr>
              <a:t>Informal Letter, diary entry, witness statement, product advertisement </a:t>
            </a:r>
          </a:p>
          <a:p>
            <a:pPr algn="ctr" fontAlgn="t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Reading: Predictions</a:t>
            </a:r>
          </a:p>
          <a:p>
            <a:pPr algn="ctr" fontAlgn="t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Connections </a:t>
            </a:r>
          </a:p>
          <a:p>
            <a:pPr algn="ctr" fontAlgn="t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Inference</a:t>
            </a:r>
          </a:p>
          <a:p>
            <a:pPr algn="ctr" fontAlgn="t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Summarise 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E4EAC10-927E-4B45-A714-E34BD9CB3D2F}"/>
              </a:ext>
            </a:extLst>
          </p:cNvPr>
          <p:cNvSpPr txBox="1"/>
          <p:nvPr/>
        </p:nvSpPr>
        <p:spPr>
          <a:xfrm>
            <a:off x="4543030" y="6960621"/>
            <a:ext cx="968795" cy="22929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b="1" dirty="0">
                <a:solidFill>
                  <a:srgbClr val="7030A0"/>
                </a:solidFill>
              </a:rPr>
              <a:t>World War II Historical Narrative </a:t>
            </a:r>
            <a:r>
              <a:rPr lang="en-GB" sz="1100" i="1" dirty="0">
                <a:solidFill>
                  <a:srgbClr val="7030A0"/>
                </a:solidFill>
              </a:rPr>
              <a:t>When Hitler Stole Pink Rabbit</a:t>
            </a:r>
          </a:p>
          <a:p>
            <a:pPr algn="ctr" fontAlgn="t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Reading: Recap of all KS2 reading domains</a:t>
            </a:r>
          </a:p>
          <a:p>
            <a:pPr algn="ctr" fontAlgn="t"/>
            <a:r>
              <a:rPr lang="en-GB" sz="1100" dirty="0">
                <a:solidFill>
                  <a:schemeClr val="accent2">
                    <a:lumMod val="75000"/>
                  </a:schemeClr>
                </a:solidFill>
              </a:rPr>
              <a:t>Reading fluency and stamina</a:t>
            </a:r>
            <a:endParaRPr lang="en-GB" sz="1100" i="1" dirty="0">
              <a:solidFill>
                <a:srgbClr val="7030A0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DF9AA10-0285-434D-8175-7BC3719D8BA2}"/>
              </a:ext>
            </a:extLst>
          </p:cNvPr>
          <p:cNvSpPr txBox="1"/>
          <p:nvPr/>
        </p:nvSpPr>
        <p:spPr>
          <a:xfrm>
            <a:off x="5554969" y="6740711"/>
            <a:ext cx="1000232" cy="29546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b="1" dirty="0"/>
              <a:t>The Lighthouse </a:t>
            </a:r>
          </a:p>
          <a:p>
            <a:pPr algn="ctr" fontAlgn="t"/>
            <a:r>
              <a:rPr lang="en-GB" sz="1100" b="1" dirty="0"/>
              <a:t>Narrative suspense story writing</a:t>
            </a:r>
          </a:p>
          <a:p>
            <a:r>
              <a:rPr lang="en-GB" sz="1000" dirty="0">
                <a:solidFill>
                  <a:schemeClr val="accent2">
                    <a:lumMod val="75000"/>
                  </a:schemeClr>
                </a:solidFill>
              </a:rPr>
              <a:t>Reading: Skim and scan</a:t>
            </a:r>
          </a:p>
          <a:p>
            <a:r>
              <a:rPr lang="en-GB" sz="1000" dirty="0">
                <a:solidFill>
                  <a:schemeClr val="accent2">
                    <a:lumMod val="75000"/>
                  </a:schemeClr>
                </a:solidFill>
              </a:rPr>
              <a:t>Select and retrieve</a:t>
            </a:r>
          </a:p>
          <a:p>
            <a:r>
              <a:rPr lang="en-GB" sz="1000" dirty="0">
                <a:solidFill>
                  <a:schemeClr val="accent2">
                    <a:lumMod val="75000"/>
                  </a:schemeClr>
                </a:solidFill>
              </a:rPr>
              <a:t>Clarifying questions</a:t>
            </a:r>
          </a:p>
          <a:p>
            <a:r>
              <a:rPr lang="en-GB" sz="1000" dirty="0">
                <a:solidFill>
                  <a:schemeClr val="accent2">
                    <a:lumMod val="75000"/>
                  </a:schemeClr>
                </a:solidFill>
              </a:rPr>
              <a:t>Vocabulary development</a:t>
            </a:r>
          </a:p>
          <a:p>
            <a:r>
              <a:rPr lang="en-GB" sz="1000" dirty="0">
                <a:solidFill>
                  <a:schemeClr val="accent2">
                    <a:lumMod val="75000"/>
                  </a:schemeClr>
                </a:solidFill>
              </a:rPr>
              <a:t>Use of dictionaries and thesauruses.</a:t>
            </a:r>
          </a:p>
          <a:p>
            <a:r>
              <a:rPr lang="en-GB" sz="1000" dirty="0">
                <a:solidFill>
                  <a:schemeClr val="accent2">
                    <a:lumMod val="75000"/>
                  </a:schemeClr>
                </a:solidFill>
              </a:rPr>
              <a:t>Summarise </a:t>
            </a:r>
            <a:r>
              <a:rPr lang="en-GB" sz="1100" b="1" dirty="0"/>
              <a:t>  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F17CE1CB-A4DC-47BB-9874-6EC6C535CE40}"/>
              </a:ext>
            </a:extLst>
          </p:cNvPr>
          <p:cNvSpPr txBox="1"/>
          <p:nvPr/>
        </p:nvSpPr>
        <p:spPr>
          <a:xfrm>
            <a:off x="6637068" y="7129898"/>
            <a:ext cx="1181083" cy="21236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t"/>
            <a:r>
              <a:rPr lang="en-GB" sz="1100" b="1" dirty="0">
                <a:solidFill>
                  <a:srgbClr val="00B050"/>
                </a:solidFill>
              </a:rPr>
              <a:t>Complete Narrative</a:t>
            </a:r>
          </a:p>
          <a:p>
            <a:pPr algn="ctr" fontAlgn="t"/>
            <a:r>
              <a:rPr lang="en-GB" sz="1100" dirty="0">
                <a:solidFill>
                  <a:srgbClr val="00B050"/>
                </a:solidFill>
              </a:rPr>
              <a:t>Instructions, balanced arguments, Lighthouse story/</a:t>
            </a:r>
            <a:r>
              <a:rPr lang="en-GB" sz="1100" i="1" dirty="0">
                <a:solidFill>
                  <a:srgbClr val="00B050"/>
                </a:solidFill>
              </a:rPr>
              <a:t>The</a:t>
            </a:r>
            <a:r>
              <a:rPr lang="en-GB" sz="1100" dirty="0">
                <a:solidFill>
                  <a:srgbClr val="00B050"/>
                </a:solidFill>
              </a:rPr>
              <a:t> </a:t>
            </a:r>
            <a:r>
              <a:rPr lang="en-GB" sz="1100" i="1" dirty="0">
                <a:solidFill>
                  <a:srgbClr val="00B050"/>
                </a:solidFill>
              </a:rPr>
              <a:t>Woman in White </a:t>
            </a:r>
          </a:p>
          <a:p>
            <a:pPr algn="ctr" fontAlgn="t"/>
            <a:r>
              <a:rPr lang="en-GB" sz="1100" i="1" dirty="0">
                <a:solidFill>
                  <a:schemeClr val="accent2">
                    <a:lumMod val="75000"/>
                  </a:schemeClr>
                </a:solidFill>
              </a:rPr>
              <a:t>Reading for pleasure and research, making effective notes.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364CDEB-A2BA-4FC2-9864-BDA3D414B2C2}"/>
              </a:ext>
            </a:extLst>
          </p:cNvPr>
          <p:cNvSpPr txBox="1"/>
          <p:nvPr/>
        </p:nvSpPr>
        <p:spPr>
          <a:xfrm>
            <a:off x="540907" y="9533372"/>
            <a:ext cx="830772" cy="229481"/>
          </a:xfrm>
          <a:prstGeom prst="rect">
            <a:avLst/>
          </a:prstGeom>
          <a:noFill/>
        </p:spPr>
        <p:txBody>
          <a:bodyPr wrap="square" lIns="74862" tIns="37431" rIns="74862" bIns="37431" rtlCol="0">
            <a:spAutoFit/>
          </a:bodyPr>
          <a:lstStyle/>
          <a:p>
            <a:pPr algn="ctr"/>
            <a:r>
              <a:rPr lang="en-US" sz="1000" b="1" dirty="0"/>
              <a:t>YEAR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6EB50EE-8366-49DA-803A-30E3C6BAA038}"/>
              </a:ext>
            </a:extLst>
          </p:cNvPr>
          <p:cNvSpPr txBox="1"/>
          <p:nvPr/>
        </p:nvSpPr>
        <p:spPr>
          <a:xfrm>
            <a:off x="1675077" y="4973947"/>
            <a:ext cx="1758983" cy="21236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F0"/>
                </a:solidFill>
              </a:rPr>
              <a:t>Exploring Drama: </a:t>
            </a:r>
            <a:r>
              <a:rPr lang="en-GB" sz="1100" b="1" i="1" dirty="0">
                <a:solidFill>
                  <a:srgbClr val="00B0F0"/>
                </a:solidFill>
              </a:rPr>
              <a:t>Frankenstein</a:t>
            </a:r>
          </a:p>
          <a:p>
            <a:pPr algn="ctr"/>
            <a:endParaRPr lang="en-GB" sz="1100" b="1" dirty="0">
              <a:solidFill>
                <a:srgbClr val="00B0F0"/>
              </a:solidFill>
            </a:endParaRPr>
          </a:p>
          <a:p>
            <a:pPr algn="ctr"/>
            <a:r>
              <a:rPr lang="en-GB" sz="1100" dirty="0">
                <a:solidFill>
                  <a:srgbClr val="00B0F0"/>
                </a:solidFill>
              </a:rPr>
              <a:t>Explore themes of friendship, relationships, difference, discrimination and prejudice, and ethics and morality.</a:t>
            </a:r>
          </a:p>
          <a:p>
            <a:pPr algn="ctr"/>
            <a:endParaRPr lang="en-GB" sz="1100" dirty="0">
              <a:solidFill>
                <a:srgbClr val="00B0F0"/>
              </a:solidFill>
            </a:endParaRPr>
          </a:p>
          <a:p>
            <a:pPr algn="ctr"/>
            <a:r>
              <a:rPr lang="en-GB" sz="1100" dirty="0">
                <a:solidFill>
                  <a:srgbClr val="00B0F0"/>
                </a:solidFill>
              </a:rPr>
              <a:t>Read and perform scenes from a play together as a class.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BD2723E-8128-462A-A63E-9D62464977BC}"/>
              </a:ext>
            </a:extLst>
          </p:cNvPr>
          <p:cNvSpPr txBox="1"/>
          <p:nvPr/>
        </p:nvSpPr>
        <p:spPr>
          <a:xfrm>
            <a:off x="4813960" y="631537"/>
            <a:ext cx="1304637" cy="29700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F0"/>
                </a:solidFill>
              </a:rPr>
              <a:t>The Writer’s Craft</a:t>
            </a:r>
          </a:p>
          <a:p>
            <a:pPr algn="ctr"/>
            <a:r>
              <a:rPr lang="en-GB" sz="1100" dirty="0">
                <a:solidFill>
                  <a:srgbClr val="00B0F0"/>
                </a:solidFill>
              </a:rPr>
              <a:t>Analyse and evaluate how writers use language and structure in extracts from across the centuries.</a:t>
            </a:r>
          </a:p>
          <a:p>
            <a:pPr algn="ctr"/>
            <a:endParaRPr lang="en-GB" sz="1100" dirty="0">
              <a:solidFill>
                <a:srgbClr val="00B0F0"/>
              </a:solidFill>
            </a:endParaRPr>
          </a:p>
          <a:p>
            <a:pPr algn="ctr"/>
            <a:r>
              <a:rPr lang="en-GB" sz="1100" dirty="0">
                <a:solidFill>
                  <a:srgbClr val="00B0F0"/>
                </a:solidFill>
              </a:rPr>
              <a:t>Explore how language has developed through the centuries and how viewpoint can be affected by context.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12585</TotalTime>
  <Words>779</Words>
  <Application>Microsoft Office PowerPoint</Application>
  <PresentationFormat>A3 Paper (297x420 mm)</PresentationFormat>
  <Paragraphs>118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Alexandra  Burke</cp:lastModifiedBy>
  <cp:revision>338</cp:revision>
  <cp:lastPrinted>2020-11-24T15:28:28Z</cp:lastPrinted>
  <dcterms:created xsi:type="dcterms:W3CDTF">2018-02-08T08:28:53Z</dcterms:created>
  <dcterms:modified xsi:type="dcterms:W3CDTF">2024-03-08T12:45:09Z</dcterms:modified>
</cp:coreProperties>
</file>