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7" r:id="rId2"/>
  </p:sldMasterIdLst>
  <p:notesMasterIdLst>
    <p:notesMasterId r:id="rId28"/>
  </p:notesMasterIdLst>
  <p:sldIdLst>
    <p:sldId id="262" r:id="rId3"/>
    <p:sldId id="304" r:id="rId4"/>
    <p:sldId id="292" r:id="rId5"/>
    <p:sldId id="286" r:id="rId6"/>
    <p:sldId id="303" r:id="rId7"/>
    <p:sldId id="293" r:id="rId8"/>
    <p:sldId id="288" r:id="rId9"/>
    <p:sldId id="280" r:id="rId10"/>
    <p:sldId id="268" r:id="rId11"/>
    <p:sldId id="299" r:id="rId12"/>
    <p:sldId id="287" r:id="rId13"/>
    <p:sldId id="291" r:id="rId14"/>
    <p:sldId id="300" r:id="rId15"/>
    <p:sldId id="296" r:id="rId16"/>
    <p:sldId id="301" r:id="rId17"/>
    <p:sldId id="275" r:id="rId18"/>
    <p:sldId id="276" r:id="rId19"/>
    <p:sldId id="282" r:id="rId20"/>
    <p:sldId id="290" r:id="rId21"/>
    <p:sldId id="302" r:id="rId22"/>
    <p:sldId id="267" r:id="rId23"/>
    <p:sldId id="289" r:id="rId24"/>
    <p:sldId id="298" r:id="rId25"/>
    <p:sldId id="295"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1396F-F327-4B9D-B8DD-1BC22B8B73B6}" type="datetimeFigureOut">
              <a:rPr lang="en-GB" smtClean="0"/>
              <a:t>07/10/2025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1D68C-45F8-4832-BE2B-5E11F8853872}" type="slidenum">
              <a:rPr lang="en-GB" smtClean="0"/>
              <a:t>‹#›</a:t>
            </a:fld>
            <a:endParaRPr lang="en-GB"/>
          </a:p>
        </p:txBody>
      </p:sp>
    </p:spTree>
    <p:extLst>
      <p:ext uri="{BB962C8B-B14F-4D97-AF65-F5344CB8AC3E}">
        <p14:creationId xmlns:p14="http://schemas.microsoft.com/office/powerpoint/2010/main" val="82940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0BBDE0A-13E1-470E-8904-5B5E4C4D0A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93DFF6-B26C-4E6A-9366-B5BA20B27FF8}" type="slidenum">
              <a:rPr lang="en-GB" altLang="en-US" smtClean="0"/>
              <a:pPr>
                <a:spcBef>
                  <a:spcPct val="0"/>
                </a:spcBef>
              </a:pPr>
              <a:t>1</a:t>
            </a:fld>
            <a:endParaRPr lang="en-GB" altLang="en-US"/>
          </a:p>
        </p:txBody>
      </p:sp>
      <p:sp>
        <p:nvSpPr>
          <p:cNvPr id="16387" name="Rectangle 2">
            <a:extLst>
              <a:ext uri="{FF2B5EF4-FFF2-40B4-BE49-F238E27FC236}">
                <a16:creationId xmlns:a16="http://schemas.microsoft.com/office/drawing/2014/main" id="{38E3DDF0-778C-489C-8622-F8801D88481E}"/>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19C49222-220F-4070-9911-F1E4732925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1B20230-2D5C-4624-8D94-7BFA44F7CB5D}"/>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00DDF692-5B1F-4ED5-9C2A-BFB2D84318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9FBC29FA-0DFF-4F81-B9F6-81BBD99924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DD0E8E-AF0F-4A15-9B03-660A6FD65B14}" type="slidenum">
              <a:rPr lang="en-GB" altLang="en-US" smtClean="0"/>
              <a:pPr>
                <a:spcBef>
                  <a:spcPct val="0"/>
                </a:spcBef>
              </a:pPr>
              <a:t>16</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US" sz="1300" b="1" dirty="0"/>
              <a:t>Aspire, Believe, Grow, Achieve </a:t>
            </a:r>
            <a:r>
              <a:rPr lang="en-GB" dirty="0"/>
              <a:t>vision facilitates this – every learner (child and adult)</a:t>
            </a:r>
            <a:r>
              <a:rPr lang="en-GB" baseline="0" dirty="0"/>
              <a:t> needs to be inspired and continually developing </a:t>
            </a:r>
            <a:r>
              <a:rPr lang="en-GB" u="none" baseline="0" dirty="0"/>
              <a:t>so they can perform to their highest potential and enjoy the journey! </a:t>
            </a:r>
            <a:endParaRPr lang="en-GB" u="sng"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8DA623-67DB-4A5B-B7F2-AD2C61B2CB3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309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F8E61EB-00F8-4045-87C0-CDD52835496E}" type="datetimeFigureOut">
              <a:rPr lang="en-GB" smtClean="0"/>
              <a:t>07/10/2025</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201697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E61EB-00F8-4045-87C0-CDD52835496E}" type="datetimeFigureOut">
              <a:rPr lang="en-GB" smtClean="0"/>
              <a:t>07/10/2025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217930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F8E61EB-00F8-4045-87C0-CDD52835496E}"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2945209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F8E61EB-00F8-4045-87C0-CDD52835496E}"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20859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E61EB-00F8-4045-87C0-CDD52835496E}"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392417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8E61EB-00F8-4045-87C0-CDD52835496E}" type="datetimeFigureOut">
              <a:rPr lang="en-GB" smtClean="0"/>
              <a:t>07/10/2025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2093866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8E61EB-00F8-4045-87C0-CDD52835496E}" type="datetimeFigureOut">
              <a:rPr lang="en-GB" smtClean="0"/>
              <a:t>07/10/2025</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2707669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F8E61EB-00F8-4045-87C0-CDD52835496E}"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1281548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F8E61EB-00F8-4045-87C0-CDD52835496E}"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958399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0D640CA-9448-4DB2-8BA7-4F5F64B5DA49}" type="datetimeFigureOut">
              <a:rPr lang="en-GB" smtClean="0"/>
              <a:t>07/10/2025</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106301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640CA-9448-4DB2-8BA7-4F5F64B5DA49}"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369718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E61EB-00F8-4045-87C0-CDD52835496E}"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3248575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D640CA-9448-4DB2-8BA7-4F5F64B5DA49}"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524253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D640CA-9448-4DB2-8BA7-4F5F64B5DA49}" type="datetimeFigureOut">
              <a:rPr lang="en-GB" smtClean="0"/>
              <a:t>07/10/2025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661894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D640CA-9448-4DB2-8BA7-4F5F64B5DA49}" type="datetimeFigureOut">
              <a:rPr lang="en-GB" smtClean="0"/>
              <a:t>07/10/2025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335882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D640CA-9448-4DB2-8BA7-4F5F64B5DA49}" type="datetimeFigureOut">
              <a:rPr lang="en-GB" smtClean="0"/>
              <a:t>07/10/2025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108426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640CA-9448-4DB2-8BA7-4F5F64B5DA49}" type="datetimeFigureOut">
              <a:rPr lang="en-GB" smtClean="0"/>
              <a:t>07/10/2025</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1671146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D640CA-9448-4DB2-8BA7-4F5F64B5DA49}" type="datetimeFigureOut">
              <a:rPr lang="en-GB" smtClean="0"/>
              <a:t>07/10/2025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307726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D640CA-9448-4DB2-8BA7-4F5F64B5DA49}" type="datetimeFigureOut">
              <a:rPr lang="en-GB" smtClean="0"/>
              <a:t>07/10/2025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315736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D640CA-9448-4DB2-8BA7-4F5F64B5DA49}" type="datetimeFigureOut">
              <a:rPr lang="en-GB" smtClean="0"/>
              <a:t>07/10/2025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3650326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0D640CA-9448-4DB2-8BA7-4F5F64B5DA49}"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262472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0D640CA-9448-4DB2-8BA7-4F5F64B5DA49}"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236793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E61EB-00F8-4045-87C0-CDD52835496E}"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2468178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D640CA-9448-4DB2-8BA7-4F5F64B5DA49}"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3415820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0D640CA-9448-4DB2-8BA7-4F5F64B5DA49}" type="datetimeFigureOut">
              <a:rPr lang="en-GB" smtClean="0"/>
              <a:t>07/10/2025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1925313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0D640CA-9448-4DB2-8BA7-4F5F64B5DA49}" type="datetimeFigureOut">
              <a:rPr lang="en-GB" smtClean="0"/>
              <a:t>07/10/2025</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4269690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0D640CA-9448-4DB2-8BA7-4F5F64B5DA49}"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1944881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0D640CA-9448-4DB2-8BA7-4F5F64B5DA49}"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A54CDE-C9ED-4971-A3FC-4728D020BADC}" type="slidenum">
              <a:rPr lang="en-GB" smtClean="0"/>
              <a:t>‹#›</a:t>
            </a:fld>
            <a:endParaRPr lang="en-GB"/>
          </a:p>
        </p:txBody>
      </p:sp>
    </p:spTree>
    <p:extLst>
      <p:ext uri="{BB962C8B-B14F-4D97-AF65-F5344CB8AC3E}">
        <p14:creationId xmlns:p14="http://schemas.microsoft.com/office/powerpoint/2010/main" val="157883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8E61EB-00F8-4045-87C0-CDD52835496E}" type="datetimeFigureOut">
              <a:rPr lang="en-GB" smtClean="0"/>
              <a:t>07/10/2025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145055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8E61EB-00F8-4045-87C0-CDD52835496E}" type="datetimeFigureOut">
              <a:rPr lang="en-GB" smtClean="0"/>
              <a:t>07/10/2025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222071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8E61EB-00F8-4045-87C0-CDD52835496E}" type="datetimeFigureOut">
              <a:rPr lang="en-GB" smtClean="0"/>
              <a:t>07/10/2025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175525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E61EB-00F8-4045-87C0-CDD52835496E}" type="datetimeFigureOut">
              <a:rPr lang="en-GB" smtClean="0"/>
              <a:t>07/10/2025</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331141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E61EB-00F8-4045-87C0-CDD52835496E}" type="datetimeFigureOut">
              <a:rPr lang="en-GB" smtClean="0"/>
              <a:t>07/10/2025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128055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E61EB-00F8-4045-87C0-CDD52835496E}" type="datetimeFigureOut">
              <a:rPr lang="en-GB" smtClean="0"/>
              <a:t>07/10/2025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4963AC-FC5D-4BE0-9598-1F0501627EA1}" type="slidenum">
              <a:rPr lang="en-GB" smtClean="0"/>
              <a:t>‹#›</a:t>
            </a:fld>
            <a:endParaRPr lang="en-GB"/>
          </a:p>
        </p:txBody>
      </p:sp>
    </p:spTree>
    <p:extLst>
      <p:ext uri="{BB962C8B-B14F-4D97-AF65-F5344CB8AC3E}">
        <p14:creationId xmlns:p14="http://schemas.microsoft.com/office/powerpoint/2010/main" val="365951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F8E61EB-00F8-4045-87C0-CDD52835496E}" type="datetimeFigureOut">
              <a:rPr lang="en-GB" smtClean="0"/>
              <a:t>07/10/2025</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74963AC-FC5D-4BE0-9598-1F0501627EA1}" type="slidenum">
              <a:rPr lang="en-GB" smtClean="0"/>
              <a:t>‹#›</a:t>
            </a:fld>
            <a:endParaRPr lang="en-GB"/>
          </a:p>
        </p:txBody>
      </p:sp>
    </p:spTree>
    <p:extLst>
      <p:ext uri="{BB962C8B-B14F-4D97-AF65-F5344CB8AC3E}">
        <p14:creationId xmlns:p14="http://schemas.microsoft.com/office/powerpoint/2010/main" val="254070204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B00CE"/>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0D640CA-9448-4DB2-8BA7-4F5F64B5DA49}" type="datetimeFigureOut">
              <a:rPr lang="en-GB" smtClean="0"/>
              <a:t>07/10/2025</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EA54CDE-C9ED-4971-A3FC-4728D020BADC}" type="slidenum">
              <a:rPr lang="en-GB" smtClean="0"/>
              <a:t>‹#›</a:t>
            </a:fld>
            <a:endParaRPr lang="en-GB"/>
          </a:p>
        </p:txBody>
      </p:sp>
    </p:spTree>
    <p:extLst>
      <p:ext uri="{BB962C8B-B14F-4D97-AF65-F5344CB8AC3E}">
        <p14:creationId xmlns:p14="http://schemas.microsoft.com/office/powerpoint/2010/main" val="295560563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pag.com/" TargetMode="External"/><Relationship Id="rId7" Type="http://schemas.openxmlformats.org/officeDocument/2006/relationships/image" Target="../media/image3.jpeg"/><Relationship Id="rId2" Type="http://schemas.openxmlformats.org/officeDocument/2006/relationships/hyperlink" Target="https://www.bbc.com/bitesize/"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myminimaths.co.uk/arithmetic-16-practice-questions/" TargetMode="External"/><Relationship Id="rId4" Type="http://schemas.openxmlformats.org/officeDocument/2006/relationships/hyperlink" Target="https://www.mathletics.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opmarks.co.uk/english-games/5-7-years/words-and-spelling" TargetMode="External"/><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F153975-141F-4152-948B-D423E331BA20}"/>
              </a:ext>
            </a:extLst>
          </p:cNvPr>
          <p:cNvSpPr>
            <a:spLocks noGrp="1"/>
          </p:cNvSpPr>
          <p:nvPr>
            <p:ph type="ctrTitle"/>
          </p:nvPr>
        </p:nvSpPr>
        <p:spPr>
          <a:xfrm>
            <a:off x="2505253" y="1399722"/>
            <a:ext cx="7181494" cy="1295400"/>
          </a:xfrm>
        </p:spPr>
        <p:txBody>
          <a:bodyPr/>
          <a:lstStyle/>
          <a:p>
            <a:pPr algn="ctr" eaLnBrk="1" hangingPunct="1"/>
            <a:br>
              <a:rPr lang="en-GB" altLang="en-US" dirty="0">
                <a:latin typeface="Ravie" panose="04040805050809020602" pitchFamily="82" charset="0"/>
              </a:rPr>
            </a:br>
            <a:r>
              <a:rPr lang="en-GB" altLang="en-US" sz="6000" b="1" u="sng" dirty="0">
                <a:solidFill>
                  <a:schemeClr val="bg1"/>
                </a:solidFill>
                <a:latin typeface="Arial" panose="020B0604020202020204" pitchFamily="34" charset="0"/>
                <a:cs typeface="Arial" panose="020B0604020202020204" pitchFamily="34" charset="0"/>
              </a:rPr>
              <a:t>KS2 SATS 2026</a:t>
            </a:r>
            <a:endParaRPr lang="en-GB" altLang="en-US" b="1" u="sng" dirty="0">
              <a:solidFill>
                <a:schemeClr val="bg1"/>
              </a:solidFill>
              <a:latin typeface="Arial" panose="020B0604020202020204" pitchFamily="34" charset="0"/>
              <a:cs typeface="Arial" panose="020B0604020202020204" pitchFamily="34" charset="0"/>
            </a:endParaRPr>
          </a:p>
        </p:txBody>
      </p:sp>
      <p:sp>
        <p:nvSpPr>
          <p:cNvPr id="15363" name="Rectangle 3">
            <a:extLst>
              <a:ext uri="{FF2B5EF4-FFF2-40B4-BE49-F238E27FC236}">
                <a16:creationId xmlns:a16="http://schemas.microsoft.com/office/drawing/2014/main" id="{CAEFDD45-5259-430C-AA99-D71EB75411BF}"/>
              </a:ext>
            </a:extLst>
          </p:cNvPr>
          <p:cNvSpPr>
            <a:spLocks noGrp="1"/>
          </p:cNvSpPr>
          <p:nvPr>
            <p:ph type="subTitle" idx="1"/>
          </p:nvPr>
        </p:nvSpPr>
        <p:spPr>
          <a:xfrm>
            <a:off x="554896" y="3075472"/>
            <a:ext cx="11288713" cy="2041525"/>
          </a:xfrm>
        </p:spPr>
        <p:txBody>
          <a:bodyPr>
            <a:normAutofit/>
          </a:bodyPr>
          <a:lstStyle/>
          <a:p>
            <a:pPr algn="ctr" eaLnBrk="1" hangingPunct="1"/>
            <a:r>
              <a:rPr lang="en-GB" altLang="en-US" sz="4000" b="1" dirty="0">
                <a:solidFill>
                  <a:schemeClr val="bg1"/>
                </a:solidFill>
                <a:latin typeface="Arial" panose="020B0604020202020204" pitchFamily="34" charset="0"/>
                <a:cs typeface="Arial" panose="020B0604020202020204" pitchFamily="34" charset="0"/>
              </a:rPr>
              <a:t>Year 6 Parent Information Evening </a:t>
            </a:r>
          </a:p>
          <a:p>
            <a:pPr algn="ctr" eaLnBrk="1" hangingPunct="1"/>
            <a:r>
              <a:rPr lang="en-GB" altLang="en-US" sz="4000" b="1" dirty="0">
                <a:solidFill>
                  <a:schemeClr val="bg1"/>
                </a:solidFill>
                <a:latin typeface="Arial" panose="020B0604020202020204" pitchFamily="34" charset="0"/>
                <a:cs typeface="Arial" panose="020B0604020202020204" pitchFamily="34" charset="0"/>
              </a:rPr>
              <a:t>THURSDAY 9th  OCTOBER 2025</a:t>
            </a:r>
          </a:p>
        </p:txBody>
      </p:sp>
      <p:pic>
        <p:nvPicPr>
          <p:cNvPr id="15364" name="Picture 2">
            <a:extLst>
              <a:ext uri="{FF2B5EF4-FFF2-40B4-BE49-F238E27FC236}">
                <a16:creationId xmlns:a16="http://schemas.microsoft.com/office/drawing/2014/main" id="{B8B6A050-6110-4560-96B1-A191704DB5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687" y="4945547"/>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a:extLst>
              <a:ext uri="{FF2B5EF4-FFF2-40B4-BE49-F238E27FC236}">
                <a16:creationId xmlns:a16="http://schemas.microsoft.com/office/drawing/2014/main" id="{E8729820-62C9-4404-A105-CE9FF9C397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88429" y="4913797"/>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F99EABC8-4A2C-4994-84BE-5732F2E2BCF2}"/>
              </a:ext>
            </a:extLst>
          </p:cNvPr>
          <p:cNvSpPr txBox="1">
            <a:spLocks/>
          </p:cNvSpPr>
          <p:nvPr/>
        </p:nvSpPr>
        <p:spPr bwMode="gray">
          <a:xfrm>
            <a:off x="1875365" y="5697525"/>
            <a:ext cx="8441267" cy="86142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en-US" sz="2400" b="1" dirty="0"/>
              <a:t>Wisdom   Integrity	Trust  Compassion	Fellowship</a:t>
            </a:r>
            <a:r>
              <a:rPr lang="en-US" sz="2400" dirty="0"/>
              <a:t> </a:t>
            </a:r>
            <a:endParaRPr lang="en-GB" sz="2400" b="1" dirty="0"/>
          </a:p>
        </p:txBody>
      </p:sp>
      <p:sp>
        <p:nvSpPr>
          <p:cNvPr id="7" name="TextBox 6">
            <a:extLst>
              <a:ext uri="{FF2B5EF4-FFF2-40B4-BE49-F238E27FC236}">
                <a16:creationId xmlns:a16="http://schemas.microsoft.com/office/drawing/2014/main" id="{45438C8B-C993-4BE6-9511-F63BE88849E3}"/>
              </a:ext>
            </a:extLst>
          </p:cNvPr>
          <p:cNvSpPr txBox="1"/>
          <p:nvPr/>
        </p:nvSpPr>
        <p:spPr>
          <a:xfrm>
            <a:off x="554896" y="615994"/>
            <a:ext cx="11082204" cy="649706"/>
          </a:xfrm>
          <a:prstGeom prst="rect">
            <a:avLst/>
          </a:prstGeom>
          <a:noFill/>
        </p:spPr>
        <p:txBody>
          <a:bodyPr wrap="square" rtlCol="0">
            <a:spAutoFit/>
          </a:bodyPr>
          <a:lstStyle/>
          <a:p>
            <a:pPr algn="ctr"/>
            <a:r>
              <a:rPr lang="en-US" b="1" i="1" dirty="0">
                <a:solidFill>
                  <a:schemeClr val="accent1">
                    <a:lumMod val="60000"/>
                    <a:lumOff val="40000"/>
                  </a:schemeClr>
                </a:solidFill>
              </a:rPr>
              <a:t>You yourselves like living stones are being built up</a:t>
            </a:r>
            <a:r>
              <a:rPr lang="en-US" b="1" dirty="0">
                <a:solidFill>
                  <a:schemeClr val="accent1">
                    <a:lumMod val="60000"/>
                    <a:lumOff val="40000"/>
                  </a:schemeClr>
                </a:solidFill>
              </a:rPr>
              <a:t> (1 Peter, 2:5)</a:t>
            </a:r>
          </a:p>
          <a:p>
            <a:pPr algn="ctr"/>
            <a:r>
              <a:rPr lang="en-US" b="1" dirty="0">
                <a:solidFill>
                  <a:schemeClr val="accent1">
                    <a:lumMod val="60000"/>
                    <a:lumOff val="40000"/>
                  </a:schemeClr>
                </a:solidFill>
              </a:rPr>
              <a:t> Aspire, Believe, Grow, Achieve</a:t>
            </a:r>
            <a:endParaRPr lang="en-GB" b="1" dirty="0">
              <a:solidFill>
                <a:schemeClr val="accent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3FB510-3AC6-488C-A0E1-B803D2DD2C54}"/>
              </a:ext>
            </a:extLst>
          </p:cNvPr>
          <p:cNvSpPr/>
          <p:nvPr/>
        </p:nvSpPr>
        <p:spPr>
          <a:xfrm>
            <a:off x="682098" y="555473"/>
            <a:ext cx="2791149" cy="1015663"/>
          </a:xfrm>
          <a:prstGeom prst="rect">
            <a:avLst/>
          </a:prstGeom>
        </p:spPr>
        <p:txBody>
          <a:bodyPr wrap="none">
            <a:spAutoFit/>
          </a:bodyPr>
          <a:lstStyle/>
          <a:p>
            <a:r>
              <a:rPr lang="en-GB" altLang="en-US" sz="6000" dirty="0">
                <a:solidFill>
                  <a:srgbClr val="D53DD0">
                    <a:lumMod val="40000"/>
                    <a:lumOff val="60000"/>
                  </a:srgbClr>
                </a:solidFill>
                <a:latin typeface="Impact" panose="020B0806030902050204" pitchFamily="34" charset="0"/>
                <a:ea typeface="+mj-ea"/>
                <a:cs typeface="+mj-cs"/>
              </a:rPr>
              <a:t>Reading</a:t>
            </a:r>
            <a:endParaRPr lang="en-GB" dirty="0"/>
          </a:p>
        </p:txBody>
      </p:sp>
      <p:pic>
        <p:nvPicPr>
          <p:cNvPr id="5" name="Picture 7">
            <a:extLst>
              <a:ext uri="{FF2B5EF4-FFF2-40B4-BE49-F238E27FC236}">
                <a16:creationId xmlns:a16="http://schemas.microsoft.com/office/drawing/2014/main" id="{A6A4F24B-9380-4291-A246-252A2BA27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467" y="1696126"/>
            <a:ext cx="7236533" cy="4336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 name="Footer Placeholder 4">
            <a:extLst>
              <a:ext uri="{FF2B5EF4-FFF2-40B4-BE49-F238E27FC236}">
                <a16:creationId xmlns:a16="http://schemas.microsoft.com/office/drawing/2014/main" id="{BA1AF09F-4B94-4F18-AC3B-5448E449C9F4}"/>
              </a:ext>
            </a:extLst>
          </p:cNvPr>
          <p:cNvSpPr txBox="1">
            <a:spLocks/>
          </p:cNvSpPr>
          <p:nvPr/>
        </p:nvSpPr>
        <p:spPr bwMode="auto">
          <a:xfrm>
            <a:off x="568845" y="3140512"/>
            <a:ext cx="301051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latin typeface="Arial" panose="020B0604020202020204" pitchFamily="34" charset="0"/>
                <a:cs typeface="Arial" panose="020B0604020202020204" pitchFamily="34" charset="0"/>
              </a:rPr>
              <a:t>Some questions will ask the children to find literal answers from the texts.</a:t>
            </a:r>
          </a:p>
        </p:txBody>
      </p:sp>
      <p:pic>
        <p:nvPicPr>
          <p:cNvPr id="7" name="Picture 2">
            <a:extLst>
              <a:ext uri="{FF2B5EF4-FFF2-40B4-BE49-F238E27FC236}">
                <a16:creationId xmlns:a16="http://schemas.microsoft.com/office/drawing/2014/main" id="{5B6C95B4-C7C0-4743-9996-106271732A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162E0696-285F-4322-92E2-A25258ABD5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5275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07BCABE-618E-41BC-BD4C-AD245D8B7AA9}"/>
              </a:ext>
            </a:extLst>
          </p:cNvPr>
          <p:cNvSpPr>
            <a:spLocks noGrp="1"/>
          </p:cNvSpPr>
          <p:nvPr>
            <p:ph type="title"/>
          </p:nvPr>
        </p:nvSpPr>
        <p:spPr>
          <a:xfrm>
            <a:off x="757283" y="652783"/>
            <a:ext cx="9569565" cy="1143000"/>
          </a:xfrm>
        </p:spPr>
        <p:txBody>
          <a:bodyPr/>
          <a:lstStyle/>
          <a:p>
            <a:r>
              <a:rPr lang="en-GB" altLang="en-US" sz="4800" dirty="0">
                <a:solidFill>
                  <a:schemeClr val="accent6">
                    <a:lumMod val="40000"/>
                    <a:lumOff val="60000"/>
                  </a:schemeClr>
                </a:solidFill>
                <a:latin typeface="Impact" panose="020B0806030902050204" pitchFamily="34" charset="0"/>
              </a:rPr>
              <a:t>Spelling Grammar and Punctuation</a:t>
            </a:r>
          </a:p>
        </p:txBody>
      </p:sp>
      <p:sp>
        <p:nvSpPr>
          <p:cNvPr id="26627" name="Content Placeholder 1">
            <a:extLst>
              <a:ext uri="{FF2B5EF4-FFF2-40B4-BE49-F238E27FC236}">
                <a16:creationId xmlns:a16="http://schemas.microsoft.com/office/drawing/2014/main" id="{BEC0A983-28BC-4B8B-95AA-1EC997429FDA}"/>
              </a:ext>
            </a:extLst>
          </p:cNvPr>
          <p:cNvSpPr>
            <a:spLocks noGrp="1"/>
          </p:cNvSpPr>
          <p:nvPr>
            <p:ph idx="1"/>
          </p:nvPr>
        </p:nvSpPr>
        <p:spPr>
          <a:xfrm>
            <a:off x="540354" y="2476165"/>
            <a:ext cx="11111291" cy="4856162"/>
          </a:xfrm>
        </p:spPr>
        <p:txBody>
          <a:bodyPr>
            <a:normAutofit/>
          </a:bodyPr>
          <a:lstStyle/>
          <a:p>
            <a:r>
              <a:rPr lang="en-GB" altLang="en-US" sz="2000" dirty="0">
                <a:latin typeface="Arial" panose="020B0604020202020204" pitchFamily="34" charset="0"/>
                <a:cs typeface="Arial" panose="020B0604020202020204" pitchFamily="34" charset="0"/>
              </a:rPr>
              <a:t>There will be one test paper for grammar, punctuation and vocabulary and one test paper for spelling. </a:t>
            </a:r>
          </a:p>
          <a:p>
            <a:r>
              <a:rPr lang="en-GB" altLang="en-US" sz="2000" dirty="0">
                <a:latin typeface="Arial" panose="020B0604020202020204" pitchFamily="34" charset="0"/>
                <a:cs typeface="Arial" panose="020B0604020202020204" pitchFamily="34" charset="0"/>
              </a:rPr>
              <a:t>There is a focus on knowing and applying grammatical terminology with the </a:t>
            </a:r>
            <a:r>
              <a:rPr lang="en-GB" altLang="en-US" sz="2000" u="sng" dirty="0">
                <a:latin typeface="Arial" panose="020B0604020202020204" pitchFamily="34" charset="0"/>
                <a:cs typeface="Arial" panose="020B0604020202020204" pitchFamily="34" charset="0"/>
              </a:rPr>
              <a:t>full</a:t>
            </a:r>
            <a:r>
              <a:rPr lang="en-GB" altLang="en-US" sz="2000" dirty="0">
                <a:latin typeface="Arial" panose="020B0604020202020204" pitchFamily="34" charset="0"/>
                <a:cs typeface="Arial" panose="020B0604020202020204" pitchFamily="34" charset="0"/>
              </a:rPr>
              <a:t> range of </a:t>
            </a:r>
            <a:r>
              <a:rPr lang="en-GB" altLang="en-US" sz="2000" b="1" dirty="0">
                <a:latin typeface="Arial" panose="020B0604020202020204" pitchFamily="34" charset="0"/>
                <a:cs typeface="Arial" panose="020B0604020202020204" pitchFamily="34" charset="0"/>
              </a:rPr>
              <a:t>punctuation</a:t>
            </a:r>
            <a:r>
              <a:rPr lang="en-GB" altLang="en-US" sz="2000" dirty="0">
                <a:latin typeface="Arial" panose="020B0604020202020204" pitchFamily="34" charset="0"/>
                <a:cs typeface="Arial" panose="020B0604020202020204" pitchFamily="34" charset="0"/>
              </a:rPr>
              <a:t> tested. (e.g. semi-colons)</a:t>
            </a:r>
          </a:p>
          <a:p>
            <a:r>
              <a:rPr lang="en-GB" altLang="en-US" sz="2000" dirty="0">
                <a:latin typeface="Arial" panose="020B0604020202020204" pitchFamily="34" charset="0"/>
                <a:cs typeface="Arial" panose="020B0604020202020204" pitchFamily="34" charset="0"/>
              </a:rPr>
              <a:t>Technical terms in grammar will be tested.(e.g. antonyms/synonyms)</a:t>
            </a:r>
          </a:p>
          <a:p>
            <a:r>
              <a:rPr lang="en-GB" altLang="en-US" sz="2000" dirty="0">
                <a:latin typeface="Arial" panose="020B0604020202020204" pitchFamily="34" charset="0"/>
                <a:cs typeface="Arial" panose="020B0604020202020204" pitchFamily="34" charset="0"/>
              </a:rPr>
              <a:t>The grammar test will last for 45 minutes and there will be a total of 50 marks available.</a:t>
            </a:r>
          </a:p>
          <a:p>
            <a:r>
              <a:rPr lang="en-GB" altLang="en-US" sz="2000" dirty="0">
                <a:latin typeface="Arial" panose="020B0604020202020204" pitchFamily="34" charset="0"/>
                <a:cs typeface="Arial" panose="020B0604020202020204" pitchFamily="34" charset="0"/>
              </a:rPr>
              <a:t>In the grammar test, two thirds of the marks will be for multiple choice questions. The remaining questions will require pupils to write a longer answer.</a:t>
            </a:r>
          </a:p>
          <a:p>
            <a:pPr marL="0" indent="0">
              <a:buNone/>
            </a:pPr>
            <a:endParaRPr lang="en-GB" altLang="en-US" dirty="0">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E3FDF7B2-5341-4B5A-B51D-7943F1056F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1D743BF3-006D-4C69-8B7E-9263371A77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A9DCB938-9107-4987-A4DB-E7C77EA00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669" y="2784112"/>
            <a:ext cx="885666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Rectangle 2">
            <a:extLst>
              <a:ext uri="{FF2B5EF4-FFF2-40B4-BE49-F238E27FC236}">
                <a16:creationId xmlns:a16="http://schemas.microsoft.com/office/drawing/2014/main" id="{C02F306F-228E-4EF3-9799-F8E301332DF1}"/>
              </a:ext>
            </a:extLst>
          </p:cNvPr>
          <p:cNvSpPr/>
          <p:nvPr/>
        </p:nvSpPr>
        <p:spPr>
          <a:xfrm>
            <a:off x="669717" y="788431"/>
            <a:ext cx="9394677" cy="830997"/>
          </a:xfrm>
          <a:prstGeom prst="rect">
            <a:avLst/>
          </a:prstGeom>
        </p:spPr>
        <p:txBody>
          <a:bodyPr wrap="square">
            <a:spAutoFit/>
          </a:bodyPr>
          <a:lstStyle/>
          <a:p>
            <a:r>
              <a:rPr lang="en-GB" altLang="en-US" sz="4800" dirty="0">
                <a:solidFill>
                  <a:srgbClr val="D53DD0">
                    <a:lumMod val="40000"/>
                    <a:lumOff val="60000"/>
                  </a:srgbClr>
                </a:solidFill>
                <a:latin typeface="Impact" panose="020B0806030902050204" pitchFamily="34" charset="0"/>
                <a:ea typeface="+mj-ea"/>
                <a:cs typeface="+mj-cs"/>
              </a:rPr>
              <a:t>Spelling Grammar and Punctuation</a:t>
            </a:r>
            <a:endParaRPr lang="en-GB" dirty="0"/>
          </a:p>
        </p:txBody>
      </p:sp>
      <p:pic>
        <p:nvPicPr>
          <p:cNvPr id="4" name="Picture 2">
            <a:extLst>
              <a:ext uri="{FF2B5EF4-FFF2-40B4-BE49-F238E27FC236}">
                <a16:creationId xmlns:a16="http://schemas.microsoft.com/office/drawing/2014/main" id="{6D0DAD35-7333-49D3-B215-F32BBC2213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5D372116-9872-4405-959D-8306987389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2F306F-228E-4EF3-9799-F8E301332DF1}"/>
              </a:ext>
            </a:extLst>
          </p:cNvPr>
          <p:cNvSpPr/>
          <p:nvPr/>
        </p:nvSpPr>
        <p:spPr>
          <a:xfrm>
            <a:off x="669717" y="788431"/>
            <a:ext cx="9394677" cy="830997"/>
          </a:xfrm>
          <a:prstGeom prst="rect">
            <a:avLst/>
          </a:prstGeom>
        </p:spPr>
        <p:txBody>
          <a:bodyPr wrap="square">
            <a:spAutoFit/>
          </a:bodyPr>
          <a:lstStyle/>
          <a:p>
            <a:r>
              <a:rPr lang="en-GB" altLang="en-US" sz="4800" dirty="0">
                <a:solidFill>
                  <a:srgbClr val="D53DD0">
                    <a:lumMod val="40000"/>
                    <a:lumOff val="60000"/>
                  </a:srgbClr>
                </a:solidFill>
                <a:latin typeface="Impact" panose="020B0806030902050204" pitchFamily="34" charset="0"/>
                <a:ea typeface="+mj-ea"/>
                <a:cs typeface="+mj-cs"/>
              </a:rPr>
              <a:t>Spelling Grammar and Punctuation</a:t>
            </a:r>
            <a:endParaRPr lang="en-GB" dirty="0"/>
          </a:p>
        </p:txBody>
      </p:sp>
      <p:pic>
        <p:nvPicPr>
          <p:cNvPr id="4" name="Picture 4">
            <a:extLst>
              <a:ext uri="{FF2B5EF4-FFF2-40B4-BE49-F238E27FC236}">
                <a16:creationId xmlns:a16="http://schemas.microsoft.com/office/drawing/2014/main" id="{CAF55707-AE41-4899-B3B6-95517EE3E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961" y="1781000"/>
            <a:ext cx="8432800" cy="5002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 name="Picture 2">
            <a:extLst>
              <a:ext uri="{FF2B5EF4-FFF2-40B4-BE49-F238E27FC236}">
                <a16:creationId xmlns:a16="http://schemas.microsoft.com/office/drawing/2014/main" id="{CC40B396-80EB-42F2-96A1-20F094F09C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3F865A71-4860-4AF2-AC82-FFA1A42059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6769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A1FF11-38DE-494A-9A2C-03116250A40F}"/>
              </a:ext>
            </a:extLst>
          </p:cNvPr>
          <p:cNvSpPr>
            <a:spLocks noGrp="1"/>
          </p:cNvSpPr>
          <p:nvPr>
            <p:ph idx="1"/>
          </p:nvPr>
        </p:nvSpPr>
        <p:spPr>
          <a:xfrm>
            <a:off x="310807" y="2209221"/>
            <a:ext cx="11570385" cy="945859"/>
          </a:xfrm>
        </p:spPr>
        <p:txBody>
          <a:bodyPr/>
          <a:lstStyle/>
          <a:p>
            <a:pPr marL="0" indent="0">
              <a:buNone/>
              <a:defRPr/>
            </a:pPr>
            <a:r>
              <a:rPr lang="en-GB" sz="2400" dirty="0">
                <a:latin typeface="Arial" panose="020B0604020202020204" pitchFamily="34" charset="0"/>
                <a:cs typeface="Arial" panose="020B0604020202020204" pitchFamily="34" charset="0"/>
              </a:rPr>
              <a:t>The spelling test will not be timed but there will be 20 marks available. These are based on KS2 spelling rules and national curriculum words.(Yr3-4 and Y5-6)</a:t>
            </a:r>
          </a:p>
          <a:p>
            <a:pPr marL="0" indent="0">
              <a:buNone/>
              <a:defRPr/>
            </a:pPr>
            <a:endParaRPr lang="en-GB" dirty="0"/>
          </a:p>
        </p:txBody>
      </p:sp>
      <p:sp>
        <p:nvSpPr>
          <p:cNvPr id="6" name="Rectangle 5">
            <a:extLst>
              <a:ext uri="{FF2B5EF4-FFF2-40B4-BE49-F238E27FC236}">
                <a16:creationId xmlns:a16="http://schemas.microsoft.com/office/drawing/2014/main" id="{192489FD-E038-41FD-9B1B-BAE84CBBB41B}"/>
              </a:ext>
            </a:extLst>
          </p:cNvPr>
          <p:cNvSpPr/>
          <p:nvPr/>
        </p:nvSpPr>
        <p:spPr>
          <a:xfrm>
            <a:off x="782972" y="865704"/>
            <a:ext cx="9359317" cy="830997"/>
          </a:xfrm>
          <a:prstGeom prst="rect">
            <a:avLst/>
          </a:prstGeom>
        </p:spPr>
        <p:txBody>
          <a:bodyPr wrap="square">
            <a:spAutoFit/>
          </a:bodyPr>
          <a:lstStyle/>
          <a:p>
            <a:pPr lvl="0"/>
            <a:r>
              <a:rPr lang="en-GB" altLang="en-US" sz="4800" dirty="0">
                <a:solidFill>
                  <a:srgbClr val="D53DD0">
                    <a:lumMod val="40000"/>
                    <a:lumOff val="60000"/>
                  </a:srgbClr>
                </a:solidFill>
                <a:latin typeface="Impact" panose="020B0806030902050204" pitchFamily="34" charset="0"/>
              </a:rPr>
              <a:t>Spelling Grammar and Punctuation</a:t>
            </a:r>
            <a:endParaRPr lang="en-GB" dirty="0">
              <a:solidFill>
                <a:prstClr val="black"/>
              </a:solidFill>
            </a:endParaRPr>
          </a:p>
        </p:txBody>
      </p:sp>
      <p:pic>
        <p:nvPicPr>
          <p:cNvPr id="12" name="Picture 11">
            <a:extLst>
              <a:ext uri="{FF2B5EF4-FFF2-40B4-BE49-F238E27FC236}">
                <a16:creationId xmlns:a16="http://schemas.microsoft.com/office/drawing/2014/main" id="{EA560493-8745-42F7-8C7D-EDDA971D6508}"/>
              </a:ext>
            </a:extLst>
          </p:cNvPr>
          <p:cNvPicPr>
            <a:picLocks noChangeAspect="1"/>
          </p:cNvPicPr>
          <p:nvPr/>
        </p:nvPicPr>
        <p:blipFill>
          <a:blip r:embed="rId2"/>
          <a:stretch>
            <a:fillRect/>
          </a:stretch>
        </p:blipFill>
        <p:spPr>
          <a:xfrm>
            <a:off x="310807" y="3101569"/>
            <a:ext cx="5723655" cy="2964771"/>
          </a:xfrm>
          <a:prstGeom prst="rect">
            <a:avLst/>
          </a:prstGeom>
        </p:spPr>
      </p:pic>
      <p:pic>
        <p:nvPicPr>
          <p:cNvPr id="13" name="Picture 12">
            <a:extLst>
              <a:ext uri="{FF2B5EF4-FFF2-40B4-BE49-F238E27FC236}">
                <a16:creationId xmlns:a16="http://schemas.microsoft.com/office/drawing/2014/main" id="{3042748A-4F23-4D8A-9F6A-558443F3D811}"/>
              </a:ext>
            </a:extLst>
          </p:cNvPr>
          <p:cNvPicPr>
            <a:picLocks noChangeAspect="1"/>
          </p:cNvPicPr>
          <p:nvPr/>
        </p:nvPicPr>
        <p:blipFill>
          <a:blip r:embed="rId3"/>
          <a:stretch>
            <a:fillRect/>
          </a:stretch>
        </p:blipFill>
        <p:spPr>
          <a:xfrm>
            <a:off x="6641844" y="3032937"/>
            <a:ext cx="4114800" cy="1714500"/>
          </a:xfrm>
          <a:prstGeom prst="rect">
            <a:avLst/>
          </a:prstGeom>
        </p:spPr>
      </p:pic>
      <p:sp>
        <p:nvSpPr>
          <p:cNvPr id="14" name="Rectangle 13">
            <a:extLst>
              <a:ext uri="{FF2B5EF4-FFF2-40B4-BE49-F238E27FC236}">
                <a16:creationId xmlns:a16="http://schemas.microsoft.com/office/drawing/2014/main" id="{DD1BDBAF-6242-4108-A3B7-5921A0267313}"/>
              </a:ext>
            </a:extLst>
          </p:cNvPr>
          <p:cNvSpPr/>
          <p:nvPr/>
        </p:nvSpPr>
        <p:spPr>
          <a:xfrm>
            <a:off x="5818246" y="4747437"/>
            <a:ext cx="6210868" cy="1200329"/>
          </a:xfrm>
          <a:prstGeom prst="rect">
            <a:avLst/>
          </a:prstGeom>
          <a:solidFill>
            <a:schemeClr val="accent6">
              <a:lumMod val="20000"/>
              <a:lumOff val="80000"/>
            </a:schemeClr>
          </a:solidFill>
        </p:spPr>
        <p:txBody>
          <a:bodyPr wrap="square">
            <a:spAutoFit/>
          </a:bodyPr>
          <a:lstStyle/>
          <a:p>
            <a:pPr>
              <a:spcBef>
                <a:spcPct val="0"/>
              </a:spcBef>
            </a:pPr>
            <a:r>
              <a:rPr lang="en-GB" altLang="en-US" dirty="0">
                <a:latin typeface="Arial" panose="020B0604020202020204" pitchFamily="34" charset="0"/>
                <a:ea typeface="Calibri" panose="020F0502020204030204" pitchFamily="34" charset="0"/>
                <a:cs typeface="Arial" panose="020B0604020202020204" pitchFamily="34" charset="0"/>
              </a:rPr>
              <a:t>There are 20 spelling sentences. The spelling words are tested within the</a:t>
            </a:r>
            <a:r>
              <a:rPr lang="en-GB" altLang="en-US" sz="600" dirty="0">
                <a:latin typeface="Arial" panose="020B0604020202020204" pitchFamily="34" charset="0"/>
                <a:ea typeface="Calibri" panose="020F0502020204030204" pitchFamily="34" charset="0"/>
                <a:cs typeface="Arial" panose="020B0604020202020204" pitchFamily="34" charset="0"/>
              </a:rPr>
              <a:t> </a:t>
            </a:r>
            <a:r>
              <a:rPr lang="en-GB" altLang="en-US" dirty="0">
                <a:latin typeface="Arial" panose="020B0604020202020204" pitchFamily="34" charset="0"/>
                <a:ea typeface="Calibri" panose="020F0502020204030204" pitchFamily="34" charset="0"/>
                <a:cs typeface="Arial" panose="020B0604020202020204" pitchFamily="34" charset="0"/>
              </a:rPr>
              <a:t>context of a sentence. As the sentences are read out to the children, they fill in the correct spellings on their copy of the text.</a:t>
            </a:r>
            <a:endParaRPr lang="en-GB" dirty="0">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718C0D93-3602-43EC-8645-DEA4529B0F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807" y="6066340"/>
            <a:ext cx="640207" cy="75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CD10C1A8-63B0-4A43-94A3-E87BF575DD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4029" y="5947766"/>
            <a:ext cx="637163" cy="7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A1FF11-38DE-494A-9A2C-03116250A40F}"/>
              </a:ext>
            </a:extLst>
          </p:cNvPr>
          <p:cNvSpPr>
            <a:spLocks noGrp="1"/>
          </p:cNvSpPr>
          <p:nvPr>
            <p:ph idx="1"/>
          </p:nvPr>
        </p:nvSpPr>
        <p:spPr>
          <a:xfrm>
            <a:off x="465667" y="1834879"/>
            <a:ext cx="11243733" cy="945859"/>
          </a:xfrm>
          <a:solidFill>
            <a:schemeClr val="accent6">
              <a:lumMod val="20000"/>
              <a:lumOff val="80000"/>
            </a:schemeClr>
          </a:solidFill>
        </p:spPr>
        <p:txBody>
          <a:bodyPr/>
          <a:lstStyle/>
          <a:p>
            <a:pPr marL="0" indent="0">
              <a:buNone/>
              <a:defRPr/>
            </a:pPr>
            <a:r>
              <a:rPr lang="en-GB" sz="2400" dirty="0">
                <a:latin typeface="Arial" panose="020B0604020202020204" pitchFamily="34" charset="0"/>
                <a:cs typeface="Arial" panose="020B0604020202020204" pitchFamily="34" charset="0"/>
              </a:rPr>
              <a:t>The spelling test will not be timed but there will be 20 marks available. These are based on KS2 spelling rules and national curriculum words.(Yr3-4 and Y5-6)</a:t>
            </a:r>
          </a:p>
          <a:p>
            <a:pPr marL="0" indent="0">
              <a:buNone/>
              <a:defRPr/>
            </a:pPr>
            <a:endParaRPr lang="en-GB" dirty="0"/>
          </a:p>
        </p:txBody>
      </p:sp>
      <p:sp>
        <p:nvSpPr>
          <p:cNvPr id="6" name="Rectangle 5">
            <a:extLst>
              <a:ext uri="{FF2B5EF4-FFF2-40B4-BE49-F238E27FC236}">
                <a16:creationId xmlns:a16="http://schemas.microsoft.com/office/drawing/2014/main" id="{192489FD-E038-41FD-9B1B-BAE84CBBB41B}"/>
              </a:ext>
            </a:extLst>
          </p:cNvPr>
          <p:cNvSpPr/>
          <p:nvPr/>
        </p:nvSpPr>
        <p:spPr>
          <a:xfrm>
            <a:off x="782972" y="865704"/>
            <a:ext cx="9359317" cy="830997"/>
          </a:xfrm>
          <a:prstGeom prst="rect">
            <a:avLst/>
          </a:prstGeom>
        </p:spPr>
        <p:txBody>
          <a:bodyPr wrap="square">
            <a:spAutoFit/>
          </a:bodyPr>
          <a:lstStyle/>
          <a:p>
            <a:pPr lvl="0"/>
            <a:r>
              <a:rPr lang="en-GB" altLang="en-US" sz="4800" dirty="0">
                <a:solidFill>
                  <a:srgbClr val="D53DD0">
                    <a:lumMod val="40000"/>
                    <a:lumOff val="60000"/>
                  </a:srgbClr>
                </a:solidFill>
                <a:latin typeface="Impact" panose="020B0806030902050204" pitchFamily="34" charset="0"/>
              </a:rPr>
              <a:t>Spelling Grammar and Punctuation</a:t>
            </a:r>
            <a:endParaRPr lang="en-GB" dirty="0">
              <a:solidFill>
                <a:prstClr val="black"/>
              </a:solidFill>
            </a:endParaRPr>
          </a:p>
        </p:txBody>
      </p:sp>
      <p:pic>
        <p:nvPicPr>
          <p:cNvPr id="3" name="Picture 2">
            <a:extLst>
              <a:ext uri="{FF2B5EF4-FFF2-40B4-BE49-F238E27FC236}">
                <a16:creationId xmlns:a16="http://schemas.microsoft.com/office/drawing/2014/main" id="{9EC2B177-A8A8-42C2-87F2-B87751B83763}"/>
              </a:ext>
            </a:extLst>
          </p:cNvPr>
          <p:cNvPicPr>
            <a:picLocks noChangeAspect="1"/>
          </p:cNvPicPr>
          <p:nvPr/>
        </p:nvPicPr>
        <p:blipFill>
          <a:blip r:embed="rId2"/>
          <a:stretch>
            <a:fillRect/>
          </a:stretch>
        </p:blipFill>
        <p:spPr>
          <a:xfrm>
            <a:off x="6704012" y="2800171"/>
            <a:ext cx="5005388" cy="3195638"/>
          </a:xfrm>
          <a:prstGeom prst="rect">
            <a:avLst/>
          </a:prstGeom>
        </p:spPr>
      </p:pic>
      <p:pic>
        <p:nvPicPr>
          <p:cNvPr id="4" name="Picture 3">
            <a:extLst>
              <a:ext uri="{FF2B5EF4-FFF2-40B4-BE49-F238E27FC236}">
                <a16:creationId xmlns:a16="http://schemas.microsoft.com/office/drawing/2014/main" id="{238798B1-DE5A-4C14-B6D3-46815174F6F2}"/>
              </a:ext>
            </a:extLst>
          </p:cNvPr>
          <p:cNvPicPr>
            <a:picLocks noChangeAspect="1"/>
          </p:cNvPicPr>
          <p:nvPr/>
        </p:nvPicPr>
        <p:blipFill>
          <a:blip r:embed="rId3"/>
          <a:stretch>
            <a:fillRect/>
          </a:stretch>
        </p:blipFill>
        <p:spPr>
          <a:xfrm>
            <a:off x="465667" y="2800171"/>
            <a:ext cx="5131267" cy="3192125"/>
          </a:xfrm>
          <a:prstGeom prst="rect">
            <a:avLst/>
          </a:prstGeom>
        </p:spPr>
      </p:pic>
      <p:pic>
        <p:nvPicPr>
          <p:cNvPr id="7" name="Picture 2">
            <a:extLst>
              <a:ext uri="{FF2B5EF4-FFF2-40B4-BE49-F238E27FC236}">
                <a16:creationId xmlns:a16="http://schemas.microsoft.com/office/drawing/2014/main" id="{E12EBB31-568D-4F83-BB8C-C3A0681B32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906" y="6066340"/>
            <a:ext cx="646065" cy="76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968AEF06-8D58-48E1-B421-31249016A26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66407" y="5992296"/>
            <a:ext cx="642993" cy="80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349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989D7B4-1362-4E30-8DF8-C9DB04449321}"/>
              </a:ext>
            </a:extLst>
          </p:cNvPr>
          <p:cNvSpPr>
            <a:spLocks noGrp="1"/>
          </p:cNvSpPr>
          <p:nvPr>
            <p:ph type="title"/>
          </p:nvPr>
        </p:nvSpPr>
        <p:spPr>
          <a:xfrm>
            <a:off x="652551" y="603789"/>
            <a:ext cx="8229600" cy="1143000"/>
          </a:xfrm>
        </p:spPr>
        <p:txBody>
          <a:bodyPr/>
          <a:lstStyle/>
          <a:p>
            <a:pPr eaLnBrk="1" hangingPunct="1"/>
            <a:r>
              <a:rPr lang="en-GB" altLang="en-US" sz="6000" dirty="0">
                <a:solidFill>
                  <a:schemeClr val="accent6">
                    <a:lumMod val="40000"/>
                    <a:lumOff val="60000"/>
                  </a:schemeClr>
                </a:solidFill>
                <a:latin typeface="Impact" panose="020B0806030902050204" pitchFamily="34" charset="0"/>
              </a:rPr>
              <a:t>Maths Tests</a:t>
            </a:r>
            <a:endParaRPr lang="en-US" altLang="en-US" sz="6000" dirty="0">
              <a:solidFill>
                <a:schemeClr val="accent6">
                  <a:lumMod val="40000"/>
                  <a:lumOff val="60000"/>
                </a:schemeClr>
              </a:solidFill>
              <a:latin typeface="Impact" panose="020B0806030902050204" pitchFamily="34" charset="0"/>
            </a:endParaRPr>
          </a:p>
        </p:txBody>
      </p:sp>
      <p:sp>
        <p:nvSpPr>
          <p:cNvPr id="17411" name="Rectangle 3">
            <a:extLst>
              <a:ext uri="{FF2B5EF4-FFF2-40B4-BE49-F238E27FC236}">
                <a16:creationId xmlns:a16="http://schemas.microsoft.com/office/drawing/2014/main" id="{3EE1B032-90C4-48DE-9FAC-8DCD61DC9454}"/>
              </a:ext>
            </a:extLst>
          </p:cNvPr>
          <p:cNvSpPr>
            <a:spLocks noGrp="1" noChangeArrowheads="1"/>
          </p:cNvSpPr>
          <p:nvPr>
            <p:ph idx="1"/>
          </p:nvPr>
        </p:nvSpPr>
        <p:spPr>
          <a:xfrm>
            <a:off x="652551" y="2238459"/>
            <a:ext cx="11150759" cy="4384675"/>
          </a:xfrm>
        </p:spPr>
        <p:txBody>
          <a:bodyPr>
            <a:normAutofit/>
          </a:bodyPr>
          <a:lstStyle/>
          <a:p>
            <a:pPr>
              <a:defRPr/>
            </a:pPr>
            <a:r>
              <a:rPr lang="en-GB" sz="2000" dirty="0">
                <a:latin typeface="Arial" panose="020B0604020202020204" pitchFamily="34" charset="0"/>
                <a:cs typeface="Arial" panose="020B0604020202020204" pitchFamily="34" charset="0"/>
              </a:rPr>
              <a:t>There will be three papers: 1 arithmetic paper and 2 mathematical reasoning papers. Many of the questions will cover the Y3, Y4 and Y5 curriculum.</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Questions in the </a:t>
            </a:r>
            <a:r>
              <a:rPr lang="en-GB" sz="2000" b="1" dirty="0">
                <a:latin typeface="Arial" panose="020B0604020202020204" pitchFamily="34" charset="0"/>
                <a:cs typeface="Arial" panose="020B0604020202020204" pitchFamily="34" charset="0"/>
              </a:rPr>
              <a:t>arithmetic test </a:t>
            </a:r>
            <a:r>
              <a:rPr lang="en-GB" sz="2000" dirty="0">
                <a:latin typeface="Arial" panose="020B0604020202020204" pitchFamily="34" charset="0"/>
                <a:cs typeface="Arial" panose="020B0604020202020204" pitchFamily="34" charset="0"/>
              </a:rPr>
              <a:t>will cover:</a:t>
            </a:r>
          </a:p>
          <a:p>
            <a:pPr>
              <a:defRPr/>
            </a:pPr>
            <a:r>
              <a:rPr lang="en-GB" sz="2000" dirty="0">
                <a:latin typeface="Arial" panose="020B0604020202020204" pitchFamily="34" charset="0"/>
                <a:cs typeface="Arial" panose="020B0604020202020204" pitchFamily="34" charset="0"/>
              </a:rPr>
              <a:t>straightforward addition and subtraction</a:t>
            </a:r>
          </a:p>
          <a:p>
            <a:pPr>
              <a:defRPr/>
            </a:pPr>
            <a:r>
              <a:rPr lang="en-GB" sz="2000" dirty="0">
                <a:latin typeface="Arial" panose="020B0604020202020204" pitchFamily="34" charset="0"/>
                <a:cs typeface="Arial" panose="020B0604020202020204" pitchFamily="34" charset="0"/>
              </a:rPr>
              <a:t>more complex calculations with fractions</a:t>
            </a:r>
          </a:p>
          <a:p>
            <a:pPr>
              <a:defRPr/>
            </a:pPr>
            <a:r>
              <a:rPr lang="en-GB" sz="2000" dirty="0">
                <a:latin typeface="Arial" panose="020B0604020202020204" pitchFamily="34" charset="0"/>
                <a:cs typeface="Arial" panose="020B0604020202020204" pitchFamily="34" charset="0"/>
              </a:rPr>
              <a:t>long division and long multiplication</a:t>
            </a:r>
          </a:p>
          <a:p>
            <a:pPr marL="0" indent="0">
              <a:buNone/>
              <a:defRPr/>
            </a:pPr>
            <a:endParaRPr lang="en-GB" sz="2000" i="1" dirty="0">
              <a:latin typeface="Arial" panose="020B0604020202020204" pitchFamily="34" charset="0"/>
              <a:cs typeface="Arial" panose="020B0604020202020204" pitchFamily="34" charset="0"/>
            </a:endParaRPr>
          </a:p>
          <a:p>
            <a:pPr marL="0" indent="0" algn="ctr">
              <a:buNone/>
              <a:defRPr/>
            </a:pPr>
            <a:r>
              <a:rPr lang="en-GB" sz="2000" i="1" dirty="0">
                <a:latin typeface="Arial" panose="020B0604020202020204" pitchFamily="34" charset="0"/>
                <a:cs typeface="Arial" panose="020B0604020202020204" pitchFamily="34" charset="0"/>
              </a:rPr>
              <a:t>Squared paper will be provided in answer spaces for questions on the arithmetic paper and for some questions on paper 2.</a:t>
            </a:r>
          </a:p>
        </p:txBody>
      </p:sp>
      <p:pic>
        <p:nvPicPr>
          <p:cNvPr id="4" name="Picture 2">
            <a:extLst>
              <a:ext uri="{FF2B5EF4-FFF2-40B4-BE49-F238E27FC236}">
                <a16:creationId xmlns:a16="http://schemas.microsoft.com/office/drawing/2014/main" id="{BD9FC531-1CF8-43A0-A695-76F3447FF2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90" y="5934347"/>
            <a:ext cx="710605" cy="83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DD9C5504-64CB-4F24-B2CD-2768D3218F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67191" y="5860303"/>
            <a:ext cx="707226" cy="88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A3255335-F6CB-4739-8780-C94968E8B84E}"/>
              </a:ext>
            </a:extLst>
          </p:cNvPr>
          <p:cNvSpPr>
            <a:spLocks noGrp="1" noChangeArrowheads="1"/>
          </p:cNvSpPr>
          <p:nvPr>
            <p:ph idx="1"/>
          </p:nvPr>
        </p:nvSpPr>
        <p:spPr>
          <a:xfrm>
            <a:off x="2456339" y="2264304"/>
            <a:ext cx="8229600" cy="4525963"/>
          </a:xfrm>
        </p:spPr>
        <p:txBody>
          <a:bodyPr/>
          <a:lstStyle/>
          <a:p>
            <a:pPr marL="0" indent="0">
              <a:buNone/>
              <a:defRPr/>
            </a:pPr>
            <a:r>
              <a:rPr lang="en-GB" sz="2400" b="1" dirty="0">
                <a:latin typeface="Arial" panose="020B0604020202020204" pitchFamily="34" charset="0"/>
                <a:cs typeface="Arial" panose="020B0604020202020204" pitchFamily="34" charset="0"/>
              </a:rPr>
              <a:t>Arithmetic Test</a:t>
            </a:r>
            <a:endParaRPr lang="en-GB" sz="2400" dirty="0">
              <a:latin typeface="Arial" panose="020B0604020202020204" pitchFamily="34" charset="0"/>
              <a:cs typeface="Arial" panose="020B0604020202020204" pitchFamily="34" charset="0"/>
            </a:endParaRPr>
          </a:p>
          <a:p>
            <a:pPr>
              <a:defRPr/>
            </a:pPr>
            <a:r>
              <a:rPr lang="en-GB" sz="2400" dirty="0">
                <a:latin typeface="Arial" panose="020B0604020202020204" pitchFamily="34" charset="0"/>
                <a:cs typeface="Arial" panose="020B0604020202020204" pitchFamily="34" charset="0"/>
              </a:rPr>
              <a:t>There will be 36 questions in the arithmetic test and there will be 40 marks available most of which will be worth one mark. </a:t>
            </a:r>
          </a:p>
          <a:p>
            <a:pPr>
              <a:defRPr/>
            </a:pPr>
            <a:r>
              <a:rPr lang="en-GB" sz="2400" dirty="0">
                <a:latin typeface="Arial" panose="020B0604020202020204" pitchFamily="34" charset="0"/>
                <a:cs typeface="Arial" panose="020B0604020202020204" pitchFamily="34" charset="0"/>
              </a:rPr>
              <a:t>The test will last 30 minutes. </a:t>
            </a:r>
          </a:p>
          <a:p>
            <a:pPr marL="0" indent="0">
              <a:buNone/>
              <a:defRPr/>
            </a:pPr>
            <a:endParaRPr lang="en-GB" sz="2400" dirty="0">
              <a:latin typeface="Arial" panose="020B0604020202020204" pitchFamily="34" charset="0"/>
              <a:cs typeface="Arial" panose="020B0604020202020204" pitchFamily="34" charset="0"/>
            </a:endParaRPr>
          </a:p>
          <a:p>
            <a:pPr marL="0" indent="0">
              <a:buNone/>
              <a:defRPr/>
            </a:pPr>
            <a:r>
              <a:rPr lang="en-GB" sz="2400" b="1" dirty="0">
                <a:latin typeface="Arial" panose="020B0604020202020204" pitchFamily="34" charset="0"/>
                <a:cs typeface="Arial" panose="020B0604020202020204" pitchFamily="34" charset="0"/>
              </a:rPr>
              <a:t>Mathematical Reasoning Papers</a:t>
            </a:r>
          </a:p>
          <a:p>
            <a:pPr>
              <a:defRPr/>
            </a:pPr>
            <a:r>
              <a:rPr lang="en-GB" sz="2400" dirty="0">
                <a:latin typeface="Arial" panose="020B0604020202020204" pitchFamily="34" charset="0"/>
                <a:cs typeface="Arial" panose="020B0604020202020204" pitchFamily="34" charset="0"/>
              </a:rPr>
              <a:t>There will be two mathematical reasoning papers.</a:t>
            </a:r>
          </a:p>
          <a:p>
            <a:pPr>
              <a:defRPr/>
            </a:pPr>
            <a:r>
              <a:rPr lang="en-GB" sz="2400" dirty="0">
                <a:latin typeface="Arial" panose="020B0604020202020204" pitchFamily="34" charset="0"/>
                <a:cs typeface="Arial" panose="020B0604020202020204" pitchFamily="34" charset="0"/>
              </a:rPr>
              <a:t>Each paper will be of 40 minutes duration with a total of 35 marks per paper available.</a:t>
            </a:r>
          </a:p>
          <a:p>
            <a:pPr eaLnBrk="1" hangingPunct="1">
              <a:defRPr/>
            </a:pPr>
            <a:endParaRPr lang="en-US" altLang="en-US" sz="2400" dirty="0">
              <a:solidFill>
                <a:schemeClr val="tx2"/>
              </a:solidFill>
              <a:latin typeface="Comic Sans MS" panose="030F0702030302020204" pitchFamily="66" charset="0"/>
            </a:endParaRPr>
          </a:p>
        </p:txBody>
      </p:sp>
      <p:sp>
        <p:nvSpPr>
          <p:cNvPr id="32771" name="Rectangle 2">
            <a:extLst>
              <a:ext uri="{FF2B5EF4-FFF2-40B4-BE49-F238E27FC236}">
                <a16:creationId xmlns:a16="http://schemas.microsoft.com/office/drawing/2014/main" id="{7AA5F621-2FA3-4035-A526-697EFB3986D5}"/>
              </a:ext>
            </a:extLst>
          </p:cNvPr>
          <p:cNvSpPr txBox="1">
            <a:spLocks noChangeArrowheads="1"/>
          </p:cNvSpPr>
          <p:nvPr/>
        </p:nvSpPr>
        <p:spPr bwMode="auto">
          <a:xfrm>
            <a:off x="752905" y="57344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dirty="0">
                <a:solidFill>
                  <a:schemeClr val="accent6">
                    <a:lumMod val="40000"/>
                    <a:lumOff val="60000"/>
                  </a:schemeClr>
                </a:solidFill>
                <a:latin typeface="Impact" panose="020B0806030902050204" pitchFamily="34" charset="0"/>
              </a:rPr>
              <a:t>Maths Tests</a:t>
            </a:r>
            <a:endParaRPr lang="en-US" altLang="en-US" sz="6000" dirty="0">
              <a:solidFill>
                <a:schemeClr val="accent6">
                  <a:lumMod val="40000"/>
                  <a:lumOff val="60000"/>
                </a:schemeClr>
              </a:solidFill>
              <a:latin typeface="Impact" panose="020B0806030902050204" pitchFamily="34" charset="0"/>
            </a:endParaRPr>
          </a:p>
        </p:txBody>
      </p:sp>
      <p:pic>
        <p:nvPicPr>
          <p:cNvPr id="4" name="Picture 2">
            <a:extLst>
              <a:ext uri="{FF2B5EF4-FFF2-40B4-BE49-F238E27FC236}">
                <a16:creationId xmlns:a16="http://schemas.microsoft.com/office/drawing/2014/main" id="{FE012D62-7DA6-463B-B8A3-AF31579967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824EA165-706C-4052-B822-AB5B9C1739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5C4CFB30-F364-4702-A45A-7AB84CBD29D2}"/>
              </a:ext>
            </a:extLst>
          </p:cNvPr>
          <p:cNvSpPr txBox="1">
            <a:spLocks noChangeArrowheads="1"/>
          </p:cNvSpPr>
          <p:nvPr/>
        </p:nvSpPr>
        <p:spPr bwMode="auto">
          <a:xfrm>
            <a:off x="5711053" y="885444"/>
            <a:ext cx="32714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solidFill>
                  <a:schemeClr val="bg1"/>
                </a:solidFill>
                <a:latin typeface="Arial" panose="020B0604020202020204" pitchFamily="34" charset="0"/>
                <a:cs typeface="Arial" panose="020B0604020202020204" pitchFamily="34" charset="0"/>
              </a:rPr>
              <a:t>Questions taken from Paper 1 - Arithmetic</a:t>
            </a:r>
          </a:p>
        </p:txBody>
      </p:sp>
      <p:pic>
        <p:nvPicPr>
          <p:cNvPr id="33795" name="Picture 11">
            <a:extLst>
              <a:ext uri="{FF2B5EF4-FFF2-40B4-BE49-F238E27FC236}">
                <a16:creationId xmlns:a16="http://schemas.microsoft.com/office/drawing/2014/main" id="{AE99B5B8-8E21-470E-B6A9-3A62179E2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7" y="2295450"/>
            <a:ext cx="7921625" cy="143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3796" name="Picture 12">
            <a:extLst>
              <a:ext uri="{FF2B5EF4-FFF2-40B4-BE49-F238E27FC236}">
                <a16:creationId xmlns:a16="http://schemas.microsoft.com/office/drawing/2014/main" id="{BF191D78-22A2-4647-A6B5-039A46CF4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6" y="3735313"/>
            <a:ext cx="7921625" cy="148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3797" name="Picture 13">
            <a:extLst>
              <a:ext uri="{FF2B5EF4-FFF2-40B4-BE49-F238E27FC236}">
                <a16:creationId xmlns:a16="http://schemas.microsoft.com/office/drawing/2014/main" id="{1DFB1572-1A6D-4A9F-82F9-87ED44B15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5" y="5220483"/>
            <a:ext cx="7921625" cy="1504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 name="Rectangle 2">
            <a:extLst>
              <a:ext uri="{FF2B5EF4-FFF2-40B4-BE49-F238E27FC236}">
                <a16:creationId xmlns:a16="http://schemas.microsoft.com/office/drawing/2014/main" id="{B0C39474-488B-4ADF-8788-7EE2885402E3}"/>
              </a:ext>
            </a:extLst>
          </p:cNvPr>
          <p:cNvSpPr txBox="1">
            <a:spLocks noChangeArrowheads="1"/>
          </p:cNvSpPr>
          <p:nvPr/>
        </p:nvSpPr>
        <p:spPr bwMode="auto">
          <a:xfrm>
            <a:off x="752905" y="573441"/>
            <a:ext cx="4437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dirty="0">
                <a:solidFill>
                  <a:schemeClr val="accent6">
                    <a:lumMod val="40000"/>
                    <a:lumOff val="60000"/>
                  </a:schemeClr>
                </a:solidFill>
                <a:latin typeface="Impact" panose="020B0806030902050204" pitchFamily="34" charset="0"/>
              </a:rPr>
              <a:t>Maths Tests</a:t>
            </a:r>
            <a:endParaRPr lang="en-US" altLang="en-US" sz="6000" dirty="0">
              <a:solidFill>
                <a:schemeClr val="accent6">
                  <a:lumMod val="40000"/>
                  <a:lumOff val="60000"/>
                </a:schemeClr>
              </a:solidFill>
              <a:latin typeface="Impact" panose="020B0806030902050204" pitchFamily="34" charset="0"/>
            </a:endParaRPr>
          </a:p>
        </p:txBody>
      </p:sp>
      <p:pic>
        <p:nvPicPr>
          <p:cNvPr id="7" name="Picture 2">
            <a:extLst>
              <a:ext uri="{FF2B5EF4-FFF2-40B4-BE49-F238E27FC236}">
                <a16:creationId xmlns:a16="http://schemas.microsoft.com/office/drawing/2014/main" id="{CD4E0925-AD02-48BF-979A-19B61E318B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DC47B89E-CEEF-400A-A7D6-13AE591084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a:extLst>
              <a:ext uri="{FF2B5EF4-FFF2-40B4-BE49-F238E27FC236}">
                <a16:creationId xmlns:a16="http://schemas.microsoft.com/office/drawing/2014/main" id="{0EB876A4-1515-4FE6-A25B-9EA277FAAA7A}"/>
              </a:ext>
            </a:extLst>
          </p:cNvPr>
          <p:cNvSpPr txBox="1">
            <a:spLocks noChangeArrowheads="1"/>
          </p:cNvSpPr>
          <p:nvPr/>
        </p:nvSpPr>
        <p:spPr bwMode="auto">
          <a:xfrm>
            <a:off x="8747125" y="2598003"/>
            <a:ext cx="32548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latin typeface="Arial" panose="020B0604020202020204" pitchFamily="34" charset="0"/>
                <a:cs typeface="Arial" panose="020B0604020202020204" pitchFamily="34" charset="0"/>
              </a:rPr>
              <a:t>Questions taken from Paper 2 - Reasonin</a:t>
            </a:r>
            <a:r>
              <a:rPr lang="en-GB" altLang="en-US" sz="2400" dirty="0">
                <a:latin typeface="Century Gothic" panose="020B0502020202020204" pitchFamily="34" charset="0"/>
              </a:rPr>
              <a:t>g</a:t>
            </a:r>
          </a:p>
        </p:txBody>
      </p:sp>
      <p:pic>
        <p:nvPicPr>
          <p:cNvPr id="34819" name="Picture 6">
            <a:extLst>
              <a:ext uri="{FF2B5EF4-FFF2-40B4-BE49-F238E27FC236}">
                <a16:creationId xmlns:a16="http://schemas.microsoft.com/office/drawing/2014/main" id="{395CF3AD-015B-47DD-BFE1-6E0B801ED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04" y="2893794"/>
            <a:ext cx="8747125" cy="256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Rectangle 2">
            <a:extLst>
              <a:ext uri="{FF2B5EF4-FFF2-40B4-BE49-F238E27FC236}">
                <a16:creationId xmlns:a16="http://schemas.microsoft.com/office/drawing/2014/main" id="{94FA9DDA-F974-407F-9B56-87F16EA8E11C}"/>
              </a:ext>
            </a:extLst>
          </p:cNvPr>
          <p:cNvSpPr txBox="1">
            <a:spLocks noChangeArrowheads="1"/>
          </p:cNvSpPr>
          <p:nvPr/>
        </p:nvSpPr>
        <p:spPr bwMode="auto">
          <a:xfrm>
            <a:off x="752905" y="57344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dirty="0">
                <a:solidFill>
                  <a:schemeClr val="accent6">
                    <a:lumMod val="40000"/>
                    <a:lumOff val="60000"/>
                  </a:schemeClr>
                </a:solidFill>
                <a:latin typeface="Impact" panose="020B0806030902050204" pitchFamily="34" charset="0"/>
              </a:rPr>
              <a:t>Maths Tests</a:t>
            </a:r>
            <a:endParaRPr lang="en-US" altLang="en-US" sz="6000" dirty="0">
              <a:solidFill>
                <a:schemeClr val="accent6">
                  <a:lumMod val="40000"/>
                  <a:lumOff val="60000"/>
                </a:schemeClr>
              </a:solidFill>
              <a:latin typeface="Impact" panose="020B0806030902050204" pitchFamily="34" charset="0"/>
            </a:endParaRPr>
          </a:p>
        </p:txBody>
      </p:sp>
      <p:pic>
        <p:nvPicPr>
          <p:cNvPr id="6" name="Picture 2">
            <a:extLst>
              <a:ext uri="{FF2B5EF4-FFF2-40B4-BE49-F238E27FC236}">
                <a16:creationId xmlns:a16="http://schemas.microsoft.com/office/drawing/2014/main" id="{ABEC240A-3E4F-4AF1-93FF-1C4714E41F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909BD9B1-F6C9-470C-B86E-8A0315957A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BC0DD76-83A2-48D0-AA9D-F20C9EDC8BFA}"/>
              </a:ext>
            </a:extLst>
          </p:cNvPr>
          <p:cNvSpPr>
            <a:spLocks noGrp="1"/>
          </p:cNvSpPr>
          <p:nvPr>
            <p:ph type="title"/>
          </p:nvPr>
        </p:nvSpPr>
        <p:spPr>
          <a:xfrm>
            <a:off x="1260258" y="761199"/>
            <a:ext cx="8002587" cy="1143000"/>
          </a:xfrm>
        </p:spPr>
        <p:txBody>
          <a:bodyPr/>
          <a:lstStyle/>
          <a:p>
            <a:pPr eaLnBrk="1" hangingPunct="1"/>
            <a:br>
              <a:rPr lang="en-GB" altLang="en-US" dirty="0">
                <a:latin typeface="Ravie" panose="04040805050809020602" pitchFamily="82" charset="0"/>
              </a:rPr>
            </a:br>
            <a:endParaRPr lang="en-GB" altLang="en-US" sz="2800" dirty="0">
              <a:latin typeface="Ravie" panose="04040805050809020602" pitchFamily="82" charset="0"/>
            </a:endParaRPr>
          </a:p>
        </p:txBody>
      </p:sp>
      <p:sp>
        <p:nvSpPr>
          <p:cNvPr id="6" name="Rectangle 2">
            <a:extLst>
              <a:ext uri="{FF2B5EF4-FFF2-40B4-BE49-F238E27FC236}">
                <a16:creationId xmlns:a16="http://schemas.microsoft.com/office/drawing/2014/main" id="{6310ECDC-74B1-495A-8008-9F596A15D607}"/>
              </a:ext>
            </a:extLst>
          </p:cNvPr>
          <p:cNvSpPr txBox="1">
            <a:spLocks/>
          </p:cNvSpPr>
          <p:nvPr/>
        </p:nvSpPr>
        <p:spPr bwMode="gray">
          <a:xfrm>
            <a:off x="2060575" y="451392"/>
            <a:ext cx="8459788" cy="9366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sz="4000" dirty="0">
                <a:solidFill>
                  <a:schemeClr val="bg1"/>
                </a:solidFill>
                <a:latin typeface="Impact" panose="020B0806030902050204" pitchFamily="34" charset="0"/>
              </a:rPr>
              <a:t>Key Stage 2 SATS</a:t>
            </a:r>
          </a:p>
        </p:txBody>
      </p:sp>
      <p:sp>
        <p:nvSpPr>
          <p:cNvPr id="7" name="TextBox 2">
            <a:extLst>
              <a:ext uri="{FF2B5EF4-FFF2-40B4-BE49-F238E27FC236}">
                <a16:creationId xmlns:a16="http://schemas.microsoft.com/office/drawing/2014/main" id="{8C858FAB-D2C6-4A22-AEE2-2F83AE07A4F9}"/>
              </a:ext>
            </a:extLst>
          </p:cNvPr>
          <p:cNvSpPr txBox="1">
            <a:spLocks noChangeArrowheads="1"/>
          </p:cNvSpPr>
          <p:nvPr/>
        </p:nvSpPr>
        <p:spPr bwMode="auto">
          <a:xfrm>
            <a:off x="1883568" y="1332699"/>
            <a:ext cx="84248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solidFill>
                  <a:schemeClr val="bg1"/>
                </a:solidFill>
                <a:latin typeface="Century Gothic" panose="020B0502020202020204" pitchFamily="34" charset="0"/>
              </a:rPr>
              <a:t>This year’s key stage 2 tests are timetabled as follows:</a:t>
            </a:r>
          </a:p>
          <a:p>
            <a:pPr algn="ctr" eaLnBrk="1" hangingPunct="1">
              <a:spcBef>
                <a:spcPct val="0"/>
              </a:spcBef>
              <a:buFontTx/>
              <a:buNone/>
            </a:pPr>
            <a:endParaRPr lang="en-GB" altLang="en-US" sz="2400" dirty="0">
              <a:solidFill>
                <a:schemeClr val="bg1"/>
              </a:solidFill>
              <a:latin typeface="Century Gothic" panose="020B0502020202020204" pitchFamily="34" charset="0"/>
            </a:endParaRPr>
          </a:p>
          <a:p>
            <a:pPr eaLnBrk="1" hangingPunct="1">
              <a:spcBef>
                <a:spcPct val="0"/>
              </a:spcBef>
              <a:buFontTx/>
              <a:buNone/>
            </a:pPr>
            <a:endParaRPr lang="en-GB" altLang="en-US" sz="2400" dirty="0">
              <a:solidFill>
                <a:schemeClr val="bg1"/>
              </a:solidFill>
              <a:latin typeface="Comic Sans MS" panose="030F0702030302020204" pitchFamily="66" charset="0"/>
            </a:endParaRPr>
          </a:p>
          <a:p>
            <a:pPr algn="ctr" eaLnBrk="1" hangingPunct="1">
              <a:spcBef>
                <a:spcPct val="0"/>
              </a:spcBef>
              <a:buFontTx/>
              <a:buNone/>
            </a:pPr>
            <a:endParaRPr lang="en-GB" altLang="en-US" sz="2400" dirty="0">
              <a:latin typeface="Comic Sans MS" panose="030F0702030302020204" pitchFamily="66" charset="0"/>
            </a:endParaRPr>
          </a:p>
          <a:p>
            <a:pPr algn="ctr" eaLnBrk="1" hangingPunct="1">
              <a:spcBef>
                <a:spcPct val="0"/>
              </a:spcBef>
              <a:buFontTx/>
              <a:buNone/>
            </a:pPr>
            <a:endParaRPr lang="en-GB" altLang="en-US" sz="2400" dirty="0">
              <a:latin typeface="Comic Sans MS" panose="030F0702030302020204" pitchFamily="66" charset="0"/>
            </a:endParaRPr>
          </a:p>
          <a:p>
            <a:pPr algn="ctr" eaLnBrk="1" hangingPunct="1">
              <a:spcBef>
                <a:spcPct val="0"/>
              </a:spcBef>
              <a:buFontTx/>
              <a:buNone/>
            </a:pPr>
            <a:endParaRPr lang="en-GB" altLang="en-US" sz="2400" dirty="0">
              <a:latin typeface="Comic Sans MS" panose="030F0702030302020204" pitchFamily="66" charset="0"/>
            </a:endParaRPr>
          </a:p>
          <a:p>
            <a:pPr algn="ctr" eaLnBrk="1" hangingPunct="1">
              <a:spcBef>
                <a:spcPct val="0"/>
              </a:spcBef>
              <a:buFontTx/>
              <a:buNone/>
            </a:pPr>
            <a:endParaRPr lang="en-GB" altLang="en-US" sz="2400" dirty="0">
              <a:latin typeface="Comic Sans MS" panose="030F0702030302020204" pitchFamily="66" charset="0"/>
            </a:endParaRPr>
          </a:p>
          <a:p>
            <a:pPr algn="ctr" eaLnBrk="1" hangingPunct="1">
              <a:spcBef>
                <a:spcPct val="0"/>
              </a:spcBef>
              <a:buFontTx/>
              <a:buNone/>
            </a:pPr>
            <a:endParaRPr lang="en-GB" altLang="en-US" sz="2400" dirty="0">
              <a:latin typeface="Comic Sans MS" panose="030F0702030302020204" pitchFamily="66" charset="0"/>
            </a:endParaRPr>
          </a:p>
          <a:p>
            <a:pPr algn="ctr" eaLnBrk="1" hangingPunct="1">
              <a:spcBef>
                <a:spcPct val="0"/>
              </a:spcBef>
              <a:buFontTx/>
              <a:buNone/>
            </a:pPr>
            <a:endParaRPr lang="en-GB" altLang="en-US" sz="2400" dirty="0">
              <a:latin typeface="Comic Sans MS" panose="030F0702030302020204" pitchFamily="66" charset="0"/>
            </a:endParaRPr>
          </a:p>
        </p:txBody>
      </p:sp>
      <p:graphicFrame>
        <p:nvGraphicFramePr>
          <p:cNvPr id="8" name="Table 7">
            <a:extLst>
              <a:ext uri="{FF2B5EF4-FFF2-40B4-BE49-F238E27FC236}">
                <a16:creationId xmlns:a16="http://schemas.microsoft.com/office/drawing/2014/main" id="{7221106F-9344-4551-8193-E226B0AF8C9C}"/>
              </a:ext>
            </a:extLst>
          </p:cNvPr>
          <p:cNvGraphicFramePr>
            <a:graphicFrameLocks noGrp="1"/>
          </p:cNvGraphicFramePr>
          <p:nvPr>
            <p:extLst>
              <p:ext uri="{D42A27DB-BD31-4B8C-83A1-F6EECF244321}">
                <p14:modId xmlns:p14="http://schemas.microsoft.com/office/powerpoint/2010/main" val="2220229176"/>
              </p:ext>
            </p:extLst>
          </p:nvPr>
        </p:nvGraphicFramePr>
        <p:xfrm>
          <a:off x="2060575" y="2718124"/>
          <a:ext cx="8070850" cy="3336383"/>
        </p:xfrm>
        <a:graphic>
          <a:graphicData uri="http://schemas.openxmlformats.org/drawingml/2006/table">
            <a:tbl>
              <a:tblPr firstRow="1" bandRow="1">
                <a:tableStyleId>{5C22544A-7EE6-4342-B048-85BDC9FD1C3A}</a:tableStyleId>
              </a:tblPr>
              <a:tblGrid>
                <a:gridCol w="2808088">
                  <a:extLst>
                    <a:ext uri="{9D8B030D-6E8A-4147-A177-3AD203B41FA5}">
                      <a16:colId xmlns:a16="http://schemas.microsoft.com/office/drawing/2014/main" val="4243642988"/>
                    </a:ext>
                  </a:extLst>
                </a:gridCol>
                <a:gridCol w="5262762">
                  <a:extLst>
                    <a:ext uri="{9D8B030D-6E8A-4147-A177-3AD203B41FA5}">
                      <a16:colId xmlns:a16="http://schemas.microsoft.com/office/drawing/2014/main" val="460615233"/>
                    </a:ext>
                  </a:extLst>
                </a:gridCol>
              </a:tblGrid>
              <a:tr h="574628">
                <a:tc>
                  <a:txBody>
                    <a:bodyPr/>
                    <a:lstStyle/>
                    <a:p>
                      <a:endParaRPr lang="en-GB" sz="1800" dirty="0"/>
                    </a:p>
                  </a:txBody>
                  <a:tcPr marL="91433" marR="91433" marT="45733" marB="45733"/>
                </a:tc>
                <a:tc>
                  <a:txBody>
                    <a:bodyPr/>
                    <a:lstStyle/>
                    <a:p>
                      <a:endParaRPr lang="en-GB" sz="1800" dirty="0"/>
                    </a:p>
                  </a:txBody>
                  <a:tcPr marL="91433" marR="91433" marT="45733" marB="45733"/>
                </a:tc>
                <a:extLst>
                  <a:ext uri="{0D108BD9-81ED-4DB2-BD59-A6C34878D82A}">
                    <a16:rowId xmlns:a16="http://schemas.microsoft.com/office/drawing/2014/main" val="3030870467"/>
                  </a:ext>
                </a:extLst>
              </a:tr>
              <a:tr h="784802">
                <a:tc>
                  <a:txBody>
                    <a:bodyPr/>
                    <a:lstStyle/>
                    <a:p>
                      <a:pPr algn="l" fontAlgn="t"/>
                      <a:r>
                        <a:rPr lang="en-GB" sz="1800" b="1" dirty="0">
                          <a:solidFill>
                            <a:srgbClr val="202124"/>
                          </a:solidFill>
                          <a:effectLst/>
                        </a:rPr>
                        <a:t>Monday 11th May 2026</a:t>
                      </a:r>
                    </a:p>
                  </a:txBody>
                  <a:tcPr marL="91433" marR="95242" marT="76222" marB="76222"/>
                </a:tc>
                <a:tc>
                  <a:txBody>
                    <a:bodyPr/>
                    <a:lstStyle/>
                    <a:p>
                      <a:pPr algn="l" fontAlgn="t"/>
                      <a:r>
                        <a:rPr lang="sv-SE" sz="1800" b="1" dirty="0">
                          <a:solidFill>
                            <a:srgbClr val="202124"/>
                          </a:solidFill>
                          <a:effectLst/>
                        </a:rPr>
                        <a:t>Spelling, Punctuation &amp; Grammar – Paper 1 </a:t>
                      </a:r>
                    </a:p>
                    <a:p>
                      <a:pPr algn="l" fontAlgn="t"/>
                      <a:r>
                        <a:rPr lang="sv-SE" sz="1800" b="1" dirty="0">
                          <a:solidFill>
                            <a:srgbClr val="202124"/>
                          </a:solidFill>
                          <a:effectLst/>
                        </a:rPr>
                        <a:t>Spelling Punctuation &amp; Grammar – Paper 2</a:t>
                      </a:r>
                    </a:p>
                  </a:txBody>
                  <a:tcPr marL="95242" marR="95242" marT="76222" marB="76222"/>
                </a:tc>
                <a:extLst>
                  <a:ext uri="{0D108BD9-81ED-4DB2-BD59-A6C34878D82A}">
                    <a16:rowId xmlns:a16="http://schemas.microsoft.com/office/drawing/2014/main" val="4208763930"/>
                  </a:ext>
                </a:extLst>
              </a:tr>
              <a:tr h="574628">
                <a:tc>
                  <a:txBody>
                    <a:bodyPr/>
                    <a:lstStyle/>
                    <a:p>
                      <a:r>
                        <a:rPr lang="en-GB" sz="1800" b="1" dirty="0">
                          <a:effectLst/>
                        </a:rPr>
                        <a:t>Tuesday 12th May 2026</a:t>
                      </a:r>
                    </a:p>
                  </a:txBody>
                  <a:tcPr marL="91433" marR="95242" marT="76222" marB="76222" anchor="ctr"/>
                </a:tc>
                <a:tc>
                  <a:txBody>
                    <a:bodyPr/>
                    <a:lstStyle/>
                    <a:p>
                      <a:r>
                        <a:rPr lang="en-GB" sz="1800" b="1" dirty="0">
                          <a:effectLst/>
                        </a:rPr>
                        <a:t>English Reading</a:t>
                      </a:r>
                    </a:p>
                  </a:txBody>
                  <a:tcPr marL="95242" marR="95242" marT="76222" marB="76222" anchor="ctr"/>
                </a:tc>
                <a:extLst>
                  <a:ext uri="{0D108BD9-81ED-4DB2-BD59-A6C34878D82A}">
                    <a16:rowId xmlns:a16="http://schemas.microsoft.com/office/drawing/2014/main" val="2717747480"/>
                  </a:ext>
                </a:extLst>
              </a:tr>
              <a:tr h="701241">
                <a:tc>
                  <a:txBody>
                    <a:bodyPr/>
                    <a:lstStyle/>
                    <a:p>
                      <a:r>
                        <a:rPr lang="en-GB" sz="1800" b="1" dirty="0">
                          <a:effectLst/>
                        </a:rPr>
                        <a:t>Wednesday 13th May 2026</a:t>
                      </a:r>
                    </a:p>
                  </a:txBody>
                  <a:tcPr marL="91433" marR="95242" marT="76222" marB="76222" anchor="ctr"/>
                </a:tc>
                <a:tc>
                  <a:txBody>
                    <a:bodyPr/>
                    <a:lstStyle/>
                    <a:p>
                      <a:r>
                        <a:rPr lang="en-GB" sz="1800" b="1" dirty="0">
                          <a:effectLst/>
                        </a:rPr>
                        <a:t>Maths Paper 1 (Arithmetic) </a:t>
                      </a:r>
                    </a:p>
                    <a:p>
                      <a:r>
                        <a:rPr lang="en-GB" sz="1800" b="1" dirty="0">
                          <a:effectLst/>
                        </a:rPr>
                        <a:t>Maths Paper 2 (Reasoning)</a:t>
                      </a:r>
                    </a:p>
                  </a:txBody>
                  <a:tcPr marL="95242" marR="95242" marT="76222" marB="76222" anchor="ctr"/>
                </a:tc>
                <a:extLst>
                  <a:ext uri="{0D108BD9-81ED-4DB2-BD59-A6C34878D82A}">
                    <a16:rowId xmlns:a16="http://schemas.microsoft.com/office/drawing/2014/main" val="3563988443"/>
                  </a:ext>
                </a:extLst>
              </a:tr>
              <a:tr h="574628">
                <a:tc>
                  <a:txBody>
                    <a:bodyPr/>
                    <a:lstStyle/>
                    <a:p>
                      <a:r>
                        <a:rPr lang="en-GB" sz="1800" b="1" dirty="0">
                          <a:effectLst/>
                        </a:rPr>
                        <a:t>Thursday 14th May 2026</a:t>
                      </a:r>
                    </a:p>
                  </a:txBody>
                  <a:tcPr marL="91433" marR="95242" marT="76222" marB="76222" anchor="ctr"/>
                </a:tc>
                <a:tc>
                  <a:txBody>
                    <a:bodyPr/>
                    <a:lstStyle/>
                    <a:p>
                      <a:r>
                        <a:rPr lang="en-GB" sz="1800" b="1" dirty="0">
                          <a:effectLst/>
                        </a:rPr>
                        <a:t>Maths Paper 3 (Reasoning)</a:t>
                      </a:r>
                    </a:p>
                  </a:txBody>
                  <a:tcPr marL="95242" marR="95242" marT="76222" marB="76222" anchor="ctr"/>
                </a:tc>
                <a:extLst>
                  <a:ext uri="{0D108BD9-81ED-4DB2-BD59-A6C34878D82A}">
                    <a16:rowId xmlns:a16="http://schemas.microsoft.com/office/drawing/2014/main" val="2952479349"/>
                  </a:ext>
                </a:extLst>
              </a:tr>
            </a:tbl>
          </a:graphicData>
        </a:graphic>
      </p:graphicFrame>
      <p:pic>
        <p:nvPicPr>
          <p:cNvPr id="9" name="Picture 2">
            <a:extLst>
              <a:ext uri="{FF2B5EF4-FFF2-40B4-BE49-F238E27FC236}">
                <a16:creationId xmlns:a16="http://schemas.microsoft.com/office/drawing/2014/main" id="{47004F29-4CE0-4B41-9532-1ED681957B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E1A3AE52-2E0D-4835-B187-6E050C77AF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5451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a:extLst>
              <a:ext uri="{FF2B5EF4-FFF2-40B4-BE49-F238E27FC236}">
                <a16:creationId xmlns:a16="http://schemas.microsoft.com/office/drawing/2014/main" id="{0EB876A4-1515-4FE6-A25B-9EA277FAAA7A}"/>
              </a:ext>
            </a:extLst>
          </p:cNvPr>
          <p:cNvSpPr txBox="1">
            <a:spLocks noChangeArrowheads="1"/>
          </p:cNvSpPr>
          <p:nvPr/>
        </p:nvSpPr>
        <p:spPr bwMode="auto">
          <a:xfrm>
            <a:off x="8376318" y="3577556"/>
            <a:ext cx="32548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latin typeface="Arial" panose="020B0604020202020204" pitchFamily="34" charset="0"/>
                <a:cs typeface="Arial" panose="020B0604020202020204" pitchFamily="34" charset="0"/>
              </a:rPr>
              <a:t>Questions taken from Paper 2 - Reasonin</a:t>
            </a:r>
            <a:r>
              <a:rPr lang="en-GB" altLang="en-US" sz="2400" dirty="0">
                <a:latin typeface="Century Gothic" panose="020B0502020202020204" pitchFamily="34" charset="0"/>
              </a:rPr>
              <a:t>g</a:t>
            </a:r>
          </a:p>
        </p:txBody>
      </p:sp>
      <p:sp>
        <p:nvSpPr>
          <p:cNvPr id="5" name="Rectangle 2">
            <a:extLst>
              <a:ext uri="{FF2B5EF4-FFF2-40B4-BE49-F238E27FC236}">
                <a16:creationId xmlns:a16="http://schemas.microsoft.com/office/drawing/2014/main" id="{94FA9DDA-F974-407F-9B56-87F16EA8E11C}"/>
              </a:ext>
            </a:extLst>
          </p:cNvPr>
          <p:cNvSpPr txBox="1">
            <a:spLocks noChangeArrowheads="1"/>
          </p:cNvSpPr>
          <p:nvPr/>
        </p:nvSpPr>
        <p:spPr bwMode="auto">
          <a:xfrm>
            <a:off x="752905" y="57344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dirty="0">
                <a:solidFill>
                  <a:schemeClr val="accent6">
                    <a:lumMod val="40000"/>
                    <a:lumOff val="60000"/>
                  </a:schemeClr>
                </a:solidFill>
                <a:latin typeface="Impact" panose="020B0806030902050204" pitchFamily="34" charset="0"/>
              </a:rPr>
              <a:t>Maths Tests</a:t>
            </a:r>
            <a:endParaRPr lang="en-US" altLang="en-US" sz="6000" dirty="0">
              <a:solidFill>
                <a:schemeClr val="accent6">
                  <a:lumMod val="40000"/>
                  <a:lumOff val="60000"/>
                </a:schemeClr>
              </a:solidFill>
              <a:latin typeface="Impact" panose="020B0806030902050204" pitchFamily="34" charset="0"/>
            </a:endParaRPr>
          </a:p>
        </p:txBody>
      </p:sp>
      <p:pic>
        <p:nvPicPr>
          <p:cNvPr id="6" name="Picture 7">
            <a:extLst>
              <a:ext uri="{FF2B5EF4-FFF2-40B4-BE49-F238E27FC236}">
                <a16:creationId xmlns:a16="http://schemas.microsoft.com/office/drawing/2014/main" id="{36BFE5BA-B529-46BD-9419-57FC86776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89" y="2513900"/>
            <a:ext cx="7955513" cy="3789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 name="Picture 2">
            <a:extLst>
              <a:ext uri="{FF2B5EF4-FFF2-40B4-BE49-F238E27FC236}">
                <a16:creationId xmlns:a16="http://schemas.microsoft.com/office/drawing/2014/main" id="{77D92B6A-3895-4F84-A2A6-1872368434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93C8B4B2-D8F4-40B2-876F-CFF22C62AC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9895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a:extLst>
              <a:ext uri="{FF2B5EF4-FFF2-40B4-BE49-F238E27FC236}">
                <a16:creationId xmlns:a16="http://schemas.microsoft.com/office/drawing/2014/main" id="{C27230A2-20CB-451F-B060-F5AA4F55B805}"/>
              </a:ext>
            </a:extLst>
          </p:cNvPr>
          <p:cNvSpPr txBox="1">
            <a:spLocks noChangeArrowheads="1"/>
          </p:cNvSpPr>
          <p:nvPr/>
        </p:nvSpPr>
        <p:spPr bwMode="auto">
          <a:xfrm>
            <a:off x="8210754" y="2497254"/>
            <a:ext cx="3880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latin typeface="Arial" panose="020B0604020202020204" pitchFamily="34" charset="0"/>
                <a:cs typeface="Arial" panose="020B0604020202020204" pitchFamily="34" charset="0"/>
              </a:rPr>
              <a:t>A question taken from Paper 3 - Reasoning</a:t>
            </a:r>
          </a:p>
        </p:txBody>
      </p:sp>
      <p:pic>
        <p:nvPicPr>
          <p:cNvPr id="35843" name="Picture 6">
            <a:extLst>
              <a:ext uri="{FF2B5EF4-FFF2-40B4-BE49-F238E27FC236}">
                <a16:creationId xmlns:a16="http://schemas.microsoft.com/office/drawing/2014/main" id="{BE7A46C7-3F75-48D5-AF46-E307D1397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591" y="2429300"/>
            <a:ext cx="6222358" cy="44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Rectangle 2">
            <a:extLst>
              <a:ext uri="{FF2B5EF4-FFF2-40B4-BE49-F238E27FC236}">
                <a16:creationId xmlns:a16="http://schemas.microsoft.com/office/drawing/2014/main" id="{FD9352DC-8BE5-4FF0-84BD-2798766F2CFE}"/>
              </a:ext>
            </a:extLst>
          </p:cNvPr>
          <p:cNvSpPr/>
          <p:nvPr/>
        </p:nvSpPr>
        <p:spPr>
          <a:xfrm>
            <a:off x="749121" y="664530"/>
            <a:ext cx="3932230" cy="1015663"/>
          </a:xfrm>
          <a:prstGeom prst="rect">
            <a:avLst/>
          </a:prstGeom>
        </p:spPr>
        <p:txBody>
          <a:bodyPr wrap="none">
            <a:spAutoFit/>
          </a:bodyPr>
          <a:lstStyle/>
          <a:p>
            <a:pPr lvl="0">
              <a:spcBef>
                <a:spcPct val="0"/>
              </a:spcBef>
            </a:pPr>
            <a:r>
              <a:rPr lang="en-GB" altLang="en-US" sz="6000" dirty="0">
                <a:solidFill>
                  <a:srgbClr val="D53DD0">
                    <a:lumMod val="40000"/>
                    <a:lumOff val="60000"/>
                  </a:srgbClr>
                </a:solidFill>
                <a:latin typeface="Impact" panose="020B0806030902050204" pitchFamily="34" charset="0"/>
              </a:rPr>
              <a:t>Maths Tests</a:t>
            </a:r>
            <a:endParaRPr lang="en-US" altLang="en-US" sz="6000" dirty="0">
              <a:solidFill>
                <a:srgbClr val="D53DD0">
                  <a:lumMod val="40000"/>
                  <a:lumOff val="60000"/>
                </a:srgbClr>
              </a:solidFill>
              <a:latin typeface="Impact" panose="020B0806030902050204" pitchFamily="34" charset="0"/>
            </a:endParaRPr>
          </a:p>
        </p:txBody>
      </p:sp>
      <p:pic>
        <p:nvPicPr>
          <p:cNvPr id="5" name="Picture 2">
            <a:extLst>
              <a:ext uri="{FF2B5EF4-FFF2-40B4-BE49-F238E27FC236}">
                <a16:creationId xmlns:a16="http://schemas.microsoft.com/office/drawing/2014/main" id="{9EC1DCEC-C394-4D8A-B9B1-43577F71D8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7273572A-00E0-4924-9D37-68D084C599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a:extLst>
              <a:ext uri="{FF2B5EF4-FFF2-40B4-BE49-F238E27FC236}">
                <a16:creationId xmlns:a16="http://schemas.microsoft.com/office/drawing/2014/main" id="{AC4DBF94-464A-4C14-8C81-61DBB5BF0A88}"/>
              </a:ext>
            </a:extLst>
          </p:cNvPr>
          <p:cNvSpPr>
            <a:spLocks noGrp="1"/>
          </p:cNvSpPr>
          <p:nvPr>
            <p:ph type="title"/>
          </p:nvPr>
        </p:nvSpPr>
        <p:spPr>
          <a:xfrm>
            <a:off x="725473" y="616751"/>
            <a:ext cx="8064500" cy="1143000"/>
          </a:xfrm>
          <a:noFill/>
        </p:spPr>
        <p:txBody>
          <a:bodyPr/>
          <a:lstStyle/>
          <a:p>
            <a:pPr eaLnBrk="1" hangingPunct="1"/>
            <a:r>
              <a:rPr lang="en-GB" altLang="en-US" sz="6000" dirty="0">
                <a:solidFill>
                  <a:schemeClr val="accent6">
                    <a:lumMod val="40000"/>
                    <a:lumOff val="60000"/>
                  </a:schemeClr>
                </a:solidFill>
                <a:latin typeface="Impact" panose="020B0806030902050204" pitchFamily="34" charset="0"/>
              </a:rPr>
              <a:t>Explaining the grading</a:t>
            </a:r>
          </a:p>
        </p:txBody>
      </p:sp>
      <p:sp>
        <p:nvSpPr>
          <p:cNvPr id="28685" name="Text Box 13">
            <a:extLst>
              <a:ext uri="{FF2B5EF4-FFF2-40B4-BE49-F238E27FC236}">
                <a16:creationId xmlns:a16="http://schemas.microsoft.com/office/drawing/2014/main" id="{149076A3-1AFA-473D-AD44-FD0EC991DFC1}"/>
              </a:ext>
            </a:extLst>
          </p:cNvPr>
          <p:cNvSpPr txBox="1">
            <a:spLocks noChangeArrowheads="1"/>
          </p:cNvSpPr>
          <p:nvPr/>
        </p:nvSpPr>
        <p:spPr bwMode="auto">
          <a:xfrm>
            <a:off x="913036" y="2453925"/>
            <a:ext cx="10809258" cy="4154984"/>
          </a:xfrm>
          <a:prstGeom prst="rect">
            <a:avLst/>
          </a:prstGeom>
          <a:noFill/>
          <a:ln w="9525" algn="ctr">
            <a:noFill/>
            <a:miter lim="800000"/>
            <a:headEnd/>
            <a:tailEnd/>
          </a:ln>
          <a:effectLst/>
        </p:spPr>
        <p:txBody>
          <a:bodyPr wrap="square">
            <a:spAutoFit/>
          </a:bodyPr>
          <a:lstStyle/>
          <a:p>
            <a:pPr eaLnBrk="1" hangingPunct="1">
              <a:defRPr/>
            </a:pPr>
            <a:r>
              <a:rPr lang="en-GB" sz="2400" b="1" dirty="0">
                <a:latin typeface="Arial" panose="020B0604020202020204" pitchFamily="34" charset="0"/>
                <a:cs typeface="Arial" panose="020B0604020202020204" pitchFamily="34" charset="0"/>
              </a:rPr>
              <a:t>Scaled Scores</a:t>
            </a: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400" dirty="0">
                <a:latin typeface="Arial" panose="020B0604020202020204" pitchFamily="34" charset="0"/>
                <a:cs typeface="Arial" panose="020B0604020202020204" pitchFamily="34" charset="0"/>
              </a:rPr>
              <a:t>All test outcomes at KS2 will be reported as scaled scores.</a:t>
            </a:r>
          </a:p>
          <a:p>
            <a:pPr marL="342900" indent="-342900">
              <a:buFont typeface="Arial" panose="020B0604020202020204" pitchFamily="34" charset="0"/>
              <a:buChar char="•"/>
              <a:defRPr/>
            </a:pPr>
            <a:r>
              <a:rPr lang="en-GB" sz="2400" dirty="0">
                <a:latin typeface="Arial" panose="020B0604020202020204" pitchFamily="34" charset="0"/>
                <a:cs typeface="Arial" panose="020B0604020202020204" pitchFamily="34" charset="0"/>
              </a:rPr>
              <a:t>The national standard will be 100.</a:t>
            </a:r>
          </a:p>
          <a:p>
            <a:pPr marL="342900" indent="-342900">
              <a:buFont typeface="Arial" panose="020B0604020202020204" pitchFamily="34" charset="0"/>
              <a:buChar char="•"/>
              <a:defRPr/>
            </a:pPr>
            <a:r>
              <a:rPr lang="en-GB" sz="2400" dirty="0">
                <a:latin typeface="Arial" panose="020B0604020202020204" pitchFamily="34" charset="0"/>
                <a:cs typeface="Arial" panose="020B0604020202020204" pitchFamily="34" charset="0"/>
              </a:rPr>
              <a:t>Raw scores (the number of marks awarded for each subject) will be translated to scaled scores (a comparable score for each subject) using a conversion table.</a:t>
            </a:r>
          </a:p>
          <a:p>
            <a:pPr marL="342900" indent="-342900">
              <a:buFont typeface="Arial" panose="020B0604020202020204" pitchFamily="34" charset="0"/>
              <a:buChar char="•"/>
              <a:defRPr/>
            </a:pPr>
            <a:r>
              <a:rPr lang="en-GB" sz="2400" dirty="0">
                <a:latin typeface="Arial" panose="020B0604020202020204" pitchFamily="34" charset="0"/>
                <a:cs typeface="Arial" panose="020B0604020202020204" pitchFamily="34" charset="0"/>
              </a:rPr>
              <a:t>Students will receive a raw score, a scaled score and confirmation of attainment of the national standard.</a:t>
            </a:r>
          </a:p>
          <a:p>
            <a:pPr algn="ctr" eaLnBrk="1" hangingPunct="1">
              <a:defRPr/>
            </a:pPr>
            <a:endParaRPr lang="en-GB" dirty="0"/>
          </a:p>
          <a:p>
            <a:pPr algn="ctr" eaLnBrk="1" hangingPunct="1">
              <a:defRPr/>
            </a:pPr>
            <a:endParaRPr lang="en-GB" dirty="0"/>
          </a:p>
          <a:p>
            <a:pPr algn="ctr" eaLnBrk="1" hangingPunct="1">
              <a:defRPr/>
            </a:pPr>
            <a:endParaRPr lang="en-GB" dirty="0"/>
          </a:p>
          <a:p>
            <a:pPr algn="ctr" eaLnBrk="1" hangingPunct="1">
              <a:defRPr/>
            </a:pPr>
            <a:endParaRPr lang="en-GB" dirty="0"/>
          </a:p>
        </p:txBody>
      </p:sp>
      <p:pic>
        <p:nvPicPr>
          <p:cNvPr id="4" name="Picture 2">
            <a:extLst>
              <a:ext uri="{FF2B5EF4-FFF2-40B4-BE49-F238E27FC236}">
                <a16:creationId xmlns:a16="http://schemas.microsoft.com/office/drawing/2014/main" id="{042749D8-1BA0-4EB8-8D24-85B6635935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591FA69D-0B21-4B37-BD50-9525B3265E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10E45E9-67F9-4B31-A652-1B7D3F7EF728}"/>
              </a:ext>
            </a:extLst>
          </p:cNvPr>
          <p:cNvSpPr>
            <a:spLocks noGrp="1"/>
          </p:cNvSpPr>
          <p:nvPr>
            <p:ph type="title"/>
          </p:nvPr>
        </p:nvSpPr>
        <p:spPr>
          <a:xfrm>
            <a:off x="690928" y="658512"/>
            <a:ext cx="10929456" cy="5891212"/>
          </a:xfrm>
        </p:spPr>
        <p:txBody>
          <a:bodyPr/>
          <a:lstStyle/>
          <a:p>
            <a:br>
              <a:rPr lang="en-GB" altLang="en-US" b="1" dirty="0">
                <a:solidFill>
                  <a:srgbClr val="7030A0"/>
                </a:solidFill>
              </a:rPr>
            </a:br>
            <a:br>
              <a:rPr lang="en-GB" altLang="en-US" b="1" dirty="0">
                <a:solidFill>
                  <a:srgbClr val="7030A0"/>
                </a:solidFill>
              </a:rPr>
            </a:br>
            <a:r>
              <a:rPr lang="en-GB" altLang="en-US" sz="6000" b="1" dirty="0">
                <a:solidFill>
                  <a:schemeClr val="accent6">
                    <a:lumMod val="40000"/>
                    <a:lumOff val="60000"/>
                  </a:schemeClr>
                </a:solidFill>
                <a:latin typeface="Impact" panose="020B0806030902050204" pitchFamily="34" charset="0"/>
              </a:rPr>
              <a:t>Where will the tests be taken?</a:t>
            </a:r>
            <a:br>
              <a:rPr lang="en-GB" altLang="en-US" b="1" dirty="0">
                <a:solidFill>
                  <a:schemeClr val="accent6">
                    <a:lumMod val="40000"/>
                    <a:lumOff val="60000"/>
                  </a:schemeClr>
                </a:solidFill>
                <a:latin typeface="Impact" panose="020B0806030902050204" pitchFamily="34" charset="0"/>
              </a:rPr>
            </a:br>
            <a:br>
              <a:rPr lang="en-GB" altLang="en-US" b="1" dirty="0">
                <a:solidFill>
                  <a:srgbClr val="7030A0"/>
                </a:solidFill>
                <a:latin typeface="Century Gothic" panose="020B0502020202020204" pitchFamily="34" charset="0"/>
              </a:rPr>
            </a:br>
            <a:r>
              <a:rPr lang="en-GB" altLang="en-US" sz="2000" dirty="0">
                <a:solidFill>
                  <a:schemeClr val="tx1"/>
                </a:solidFill>
                <a:latin typeface="Arial" panose="020B0604020202020204" pitchFamily="34" charset="0"/>
                <a:cs typeface="Arial" panose="020B0604020202020204" pitchFamily="34" charset="0"/>
              </a:rPr>
              <a:t>During SATs Week, Year 6 students are welcome to have breakfast from 8.20am onwards, this has proved to be a great opportunity to chat with staff and other students…and promote a state of general wellbeing!</a:t>
            </a:r>
            <a:br>
              <a:rPr lang="en-GB" altLang="en-US" sz="2000" dirty="0">
                <a:solidFill>
                  <a:schemeClr val="tx1"/>
                </a:solidFill>
                <a:latin typeface="Arial" panose="020B0604020202020204" pitchFamily="34" charset="0"/>
                <a:cs typeface="Arial" panose="020B0604020202020204" pitchFamily="34" charset="0"/>
              </a:rPr>
            </a:br>
            <a:br>
              <a:rPr lang="en-GB" altLang="en-US" sz="2000" dirty="0">
                <a:solidFill>
                  <a:schemeClr val="tx1"/>
                </a:solidFill>
                <a:latin typeface="Arial" panose="020B0604020202020204" pitchFamily="34" charset="0"/>
                <a:cs typeface="Arial" panose="020B0604020202020204" pitchFamily="34" charset="0"/>
              </a:rPr>
            </a:br>
            <a:r>
              <a:rPr lang="en-GB" altLang="en-US" sz="2000" dirty="0">
                <a:solidFill>
                  <a:schemeClr val="tx1"/>
                </a:solidFill>
                <a:latin typeface="Arial" panose="020B0604020202020204" pitchFamily="34" charset="0"/>
                <a:cs typeface="Arial" panose="020B0604020202020204" pitchFamily="34" charset="0"/>
              </a:rPr>
              <a:t>All Year 6 students will gather in the hall for registration at 8.45am. Please ensure students are in school promptly as lateness is very likely to raise your child’s anxiety.</a:t>
            </a:r>
            <a:br>
              <a:rPr lang="en-GB" altLang="en-US" sz="2000" dirty="0">
                <a:solidFill>
                  <a:schemeClr val="tx1"/>
                </a:solidFill>
                <a:latin typeface="Arial" panose="020B0604020202020204" pitchFamily="34" charset="0"/>
                <a:cs typeface="Arial" panose="020B0604020202020204" pitchFamily="34" charset="0"/>
              </a:rPr>
            </a:br>
            <a:br>
              <a:rPr lang="en-GB" altLang="en-US" sz="2000" dirty="0">
                <a:solidFill>
                  <a:schemeClr val="tx1"/>
                </a:solidFill>
                <a:latin typeface="Arial" panose="020B0604020202020204" pitchFamily="34" charset="0"/>
                <a:cs typeface="Arial" panose="020B0604020202020204" pitchFamily="34" charset="0"/>
              </a:rPr>
            </a:br>
            <a:r>
              <a:rPr lang="en-GB" altLang="en-US" sz="2000" dirty="0">
                <a:solidFill>
                  <a:schemeClr val="tx1"/>
                </a:solidFill>
                <a:latin typeface="Arial" panose="020B0604020202020204" pitchFamily="34" charset="0"/>
                <a:cs typeface="Arial" panose="020B0604020202020204" pitchFamily="34" charset="0"/>
              </a:rPr>
              <a:t>Following registration, students will be sent to either the hall or one of the three classrooms and other quiet spaces ready to complete tests at 9.15 am. </a:t>
            </a:r>
            <a:br>
              <a:rPr lang="en-GB" altLang="en-US" sz="2000" dirty="0">
                <a:solidFill>
                  <a:schemeClr val="tx1"/>
                </a:solidFill>
                <a:latin typeface="Arial" panose="020B0604020202020204" pitchFamily="34" charset="0"/>
                <a:cs typeface="Arial" panose="020B0604020202020204" pitchFamily="34" charset="0"/>
              </a:rPr>
            </a:br>
            <a:r>
              <a:rPr lang="en-GB" altLang="en-US" sz="2000" dirty="0">
                <a:solidFill>
                  <a:schemeClr val="tx1"/>
                </a:solidFill>
                <a:latin typeface="Arial" panose="020B0604020202020204" pitchFamily="34" charset="0"/>
                <a:cs typeface="Arial" panose="020B0604020202020204" pitchFamily="34" charset="0"/>
              </a:rPr>
              <a:t>Equipment (pencils, black biro, rubbers, sharpener, protractor, rulers) will be required. A normal timetable will resume once tests have been administered for the day!</a:t>
            </a:r>
            <a:br>
              <a:rPr lang="en-GB" altLang="en-US" sz="2000" dirty="0">
                <a:solidFill>
                  <a:schemeClr val="tx1"/>
                </a:solidFill>
                <a:latin typeface="Arial" panose="020B0604020202020204" pitchFamily="34" charset="0"/>
                <a:cs typeface="Arial" panose="020B0604020202020204" pitchFamily="34" charset="0"/>
              </a:rPr>
            </a:br>
            <a:br>
              <a:rPr lang="en-GB" altLang="en-US" sz="2000" b="1" dirty="0">
                <a:latin typeface="ComicSansMS"/>
              </a:rPr>
            </a:br>
            <a:br>
              <a:rPr lang="en-GB" altLang="en-US" sz="2000" b="1" dirty="0">
                <a:latin typeface="ComicSansMS"/>
              </a:rPr>
            </a:br>
            <a:br>
              <a:rPr lang="en-GB" altLang="en-US" sz="2000" b="1" dirty="0">
                <a:latin typeface="ComicSansMS"/>
              </a:rPr>
            </a:br>
            <a:br>
              <a:rPr lang="en-GB" altLang="en-US" sz="2000" b="1" dirty="0">
                <a:latin typeface="ComicSansMS"/>
              </a:rPr>
            </a:br>
            <a:br>
              <a:rPr lang="en-GB" altLang="en-US" sz="2400" b="1" dirty="0">
                <a:latin typeface="ComicSansMS"/>
              </a:rPr>
            </a:br>
            <a:r>
              <a:rPr lang="en-GB" altLang="en-US" sz="2400" b="1" dirty="0">
                <a:latin typeface="ComicSansMS"/>
              </a:rPr>
              <a:t> </a:t>
            </a:r>
          </a:p>
        </p:txBody>
      </p:sp>
      <p:pic>
        <p:nvPicPr>
          <p:cNvPr id="3" name="Picture 2">
            <a:extLst>
              <a:ext uri="{FF2B5EF4-FFF2-40B4-BE49-F238E27FC236}">
                <a16:creationId xmlns:a16="http://schemas.microsoft.com/office/drawing/2014/main" id="{979B922F-2957-4C96-9927-E552D594D0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545" y="5672667"/>
            <a:ext cx="886309" cy="104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CC7C66E-DA15-4BB7-A13C-31DD3CBBCD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7046" y="5605939"/>
            <a:ext cx="882094" cy="110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E2B25DA-FF30-4746-8806-83FD3968F891}"/>
              </a:ext>
            </a:extLst>
          </p:cNvPr>
          <p:cNvSpPr>
            <a:spLocks noGrp="1"/>
          </p:cNvSpPr>
          <p:nvPr>
            <p:ph type="title"/>
          </p:nvPr>
        </p:nvSpPr>
        <p:spPr>
          <a:xfrm>
            <a:off x="1312272" y="2022038"/>
            <a:ext cx="9567453" cy="4738688"/>
          </a:xfrm>
        </p:spPr>
        <p:txBody>
          <a:bodyPr/>
          <a:lstStyle/>
          <a:p>
            <a:pPr algn="ctr" eaLnBrk="1" hangingPunct="1"/>
            <a:r>
              <a:rPr lang="en-GB" altLang="en-US" sz="6600" dirty="0">
                <a:solidFill>
                  <a:schemeClr val="accent6">
                    <a:lumMod val="60000"/>
                    <a:lumOff val="40000"/>
                  </a:schemeClr>
                </a:solidFill>
                <a:latin typeface="Impact" panose="020B0806030902050204" pitchFamily="34" charset="0"/>
              </a:rPr>
              <a:t>Thank you for listening.</a:t>
            </a:r>
            <a:br>
              <a:rPr lang="en-GB" altLang="en-US" sz="6600" dirty="0">
                <a:solidFill>
                  <a:schemeClr val="accent6">
                    <a:lumMod val="60000"/>
                    <a:lumOff val="40000"/>
                  </a:schemeClr>
                </a:solidFill>
                <a:latin typeface="Impact" panose="020B0806030902050204" pitchFamily="34" charset="0"/>
              </a:rPr>
            </a:br>
            <a:endParaRPr lang="en-GB" altLang="en-US" dirty="0">
              <a:solidFill>
                <a:schemeClr val="accent6">
                  <a:lumMod val="60000"/>
                  <a:lumOff val="40000"/>
                </a:schemeClr>
              </a:solidFill>
              <a:latin typeface="Ravie" panose="04040805050809020602" pitchFamily="82" charset="0"/>
            </a:endParaRPr>
          </a:p>
        </p:txBody>
      </p:sp>
      <p:sp>
        <p:nvSpPr>
          <p:cNvPr id="4" name="Rectangle 3">
            <a:extLst>
              <a:ext uri="{FF2B5EF4-FFF2-40B4-BE49-F238E27FC236}">
                <a16:creationId xmlns:a16="http://schemas.microsoft.com/office/drawing/2014/main" id="{253AEC40-97FC-4824-A6B9-52B59A624BED}"/>
              </a:ext>
            </a:extLst>
          </p:cNvPr>
          <p:cNvSpPr/>
          <p:nvPr/>
        </p:nvSpPr>
        <p:spPr>
          <a:xfrm>
            <a:off x="3740034" y="922485"/>
            <a:ext cx="4742388" cy="1015663"/>
          </a:xfrm>
          <a:prstGeom prst="rect">
            <a:avLst/>
          </a:prstGeom>
        </p:spPr>
        <p:txBody>
          <a:bodyPr wrap="none">
            <a:spAutoFit/>
          </a:bodyPr>
          <a:lstStyle/>
          <a:p>
            <a:r>
              <a:rPr lang="en-GB" altLang="en-US" sz="6000" u="sng" dirty="0">
                <a:solidFill>
                  <a:srgbClr val="D53DD0">
                    <a:lumMod val="60000"/>
                    <a:lumOff val="40000"/>
                  </a:srgbClr>
                </a:solidFill>
                <a:latin typeface="Impact" panose="020B0806030902050204" pitchFamily="34" charset="0"/>
                <a:ea typeface="+mj-ea"/>
                <a:cs typeface="Arial" panose="020B0604020202020204" pitchFamily="34" charset="0"/>
              </a:rPr>
              <a:t>KS2 SATS 2026</a:t>
            </a:r>
            <a:endParaRPr lang="en-GB" dirty="0"/>
          </a:p>
        </p:txBody>
      </p:sp>
      <p:pic>
        <p:nvPicPr>
          <p:cNvPr id="5" name="Picture 4">
            <a:extLst>
              <a:ext uri="{FF2B5EF4-FFF2-40B4-BE49-F238E27FC236}">
                <a16:creationId xmlns:a16="http://schemas.microsoft.com/office/drawing/2014/main" id="{84A3ED1F-C85A-4C0B-82B9-1E0ABA16A0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278" y="5596467"/>
            <a:ext cx="886309" cy="104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1DB21C3-8E7B-4796-9F65-7ADF8FFA74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04779" y="5529739"/>
            <a:ext cx="882094" cy="110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658" y="930165"/>
            <a:ext cx="8761413" cy="1056289"/>
          </a:xfrm>
        </p:spPr>
        <p:txBody>
          <a:bodyPr/>
          <a:lstStyle/>
          <a:p>
            <a:pPr algn="ctr"/>
            <a:r>
              <a:rPr lang="en-US" sz="2800" b="1" dirty="0"/>
              <a:t>You yourselves like living stones are being built up (1 Peter, 2:5)</a:t>
            </a:r>
            <a:br>
              <a:rPr lang="en-US" sz="2800" b="1" dirty="0"/>
            </a:br>
            <a:r>
              <a:rPr lang="en-US" sz="2800" b="1" dirty="0"/>
              <a:t> Aspire, Believe, Grow, Achieve</a:t>
            </a:r>
            <a:br>
              <a:rPr lang="en-US" sz="2800" b="1" dirty="0"/>
            </a:br>
            <a:endParaRPr lang="en-GB" sz="2800" b="1" dirty="0"/>
          </a:p>
        </p:txBody>
      </p:sp>
      <p:sp>
        <p:nvSpPr>
          <p:cNvPr id="3" name="Content Placeholder 2"/>
          <p:cNvSpPr>
            <a:spLocks noGrp="1"/>
          </p:cNvSpPr>
          <p:nvPr>
            <p:ph idx="1"/>
          </p:nvPr>
        </p:nvSpPr>
        <p:spPr>
          <a:xfrm>
            <a:off x="866196" y="2443079"/>
            <a:ext cx="10218899" cy="1856205"/>
          </a:xfrm>
        </p:spPr>
        <p:txBody>
          <a:bodyPr/>
          <a:lstStyle/>
          <a:p>
            <a:pPr marL="0" indent="0" algn="ctr">
              <a:buNone/>
            </a:pPr>
            <a:endParaRPr lang="en-US" sz="2400" b="1" dirty="0">
              <a:solidFill>
                <a:schemeClr val="accent6">
                  <a:lumMod val="50000"/>
                </a:schemeClr>
              </a:solidFill>
            </a:endParaRPr>
          </a:p>
          <a:p>
            <a:pPr marL="0" indent="0" algn="ctr">
              <a:buNone/>
            </a:pPr>
            <a:endParaRPr lang="en-US" sz="2400" b="1" dirty="0"/>
          </a:p>
          <a:p>
            <a:pPr marL="0" indent="0" algn="ctr">
              <a:buNone/>
            </a:pPr>
            <a:endParaRPr lang="en-US" dirty="0"/>
          </a:p>
          <a:p>
            <a:pPr marL="0" indent="0" algn="ctr">
              <a:buNone/>
            </a:pPr>
            <a:endParaRPr lang="en-GB" dirty="0"/>
          </a:p>
        </p:txBody>
      </p:sp>
      <p:sp>
        <p:nvSpPr>
          <p:cNvPr id="6" name="TextBox 5"/>
          <p:cNvSpPr txBox="1"/>
          <p:nvPr/>
        </p:nvSpPr>
        <p:spPr>
          <a:xfrm>
            <a:off x="1594938" y="6303913"/>
            <a:ext cx="876141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53DD0">
                    <a:lumMod val="50000"/>
                  </a:srgbClr>
                </a:solidFill>
                <a:effectLst/>
                <a:uLnTx/>
                <a:uFillTx/>
                <a:latin typeface="Century Gothic" panose="020B0502020202020204"/>
                <a:ea typeface="+mn-ea"/>
                <a:cs typeface="+mn-cs"/>
              </a:rPr>
              <a:t>Wisdom  Integrity  Trust  Compassion  Fellowship</a:t>
            </a:r>
            <a:r>
              <a:rPr kumimoji="0" lang="en-US" sz="2400" b="0" i="0" u="none" strike="noStrike" kern="1200" cap="none" spc="0" normalizeH="0" baseline="0" noProof="0" dirty="0">
                <a:ln>
                  <a:noFill/>
                </a:ln>
                <a:solidFill>
                  <a:srgbClr val="D53DD0">
                    <a:lumMod val="50000"/>
                  </a:srgbClr>
                </a:solidFill>
                <a:effectLst/>
                <a:uLnTx/>
                <a:uFillTx/>
                <a:latin typeface="Century Gothic" panose="020B0502020202020204"/>
                <a:ea typeface="+mn-ea"/>
                <a:cs typeface="+mn-cs"/>
              </a:rPr>
              <a:t> </a:t>
            </a:r>
            <a:endParaRPr kumimoji="0" lang="en-GB" sz="2800" b="1" i="0" u="none" strike="noStrike" kern="1200" cap="none" spc="0" normalizeH="0" baseline="0" noProof="0" dirty="0">
              <a:ln>
                <a:noFill/>
              </a:ln>
              <a:solidFill>
                <a:srgbClr val="D53DD0">
                  <a:lumMod val="50000"/>
                </a:srgbClr>
              </a:solidFill>
              <a:effectLst/>
              <a:uLnTx/>
              <a:uFillTx/>
              <a:latin typeface="Century Gothic" panose="020B0502020202020204"/>
              <a:ea typeface="+mn-ea"/>
              <a:cs typeface="+mn-cs"/>
            </a:endParaRPr>
          </a:p>
        </p:txBody>
      </p:sp>
      <p:pic>
        <p:nvPicPr>
          <p:cNvPr id="7" name="Picture 6"/>
          <p:cNvPicPr>
            <a:picLocks noChangeAspect="1"/>
          </p:cNvPicPr>
          <p:nvPr/>
        </p:nvPicPr>
        <p:blipFill>
          <a:blip r:embed="rId3"/>
          <a:stretch>
            <a:fillRect/>
          </a:stretch>
        </p:blipFill>
        <p:spPr>
          <a:xfrm>
            <a:off x="10561071" y="5222528"/>
            <a:ext cx="1543050" cy="1543050"/>
          </a:xfrm>
          <a:prstGeom prst="rect">
            <a:avLst/>
          </a:prstGeom>
        </p:spPr>
      </p:pic>
      <p:pic>
        <p:nvPicPr>
          <p:cNvPr id="8" name="Picture 7"/>
          <p:cNvPicPr>
            <a:picLocks noChangeAspect="1"/>
          </p:cNvPicPr>
          <p:nvPr/>
        </p:nvPicPr>
        <p:blipFill>
          <a:blip r:embed="rId4"/>
          <a:stretch>
            <a:fillRect/>
          </a:stretch>
        </p:blipFill>
        <p:spPr>
          <a:xfrm>
            <a:off x="231543" y="5209995"/>
            <a:ext cx="1568115" cy="1568115"/>
          </a:xfrm>
          <a:prstGeom prst="rect">
            <a:avLst/>
          </a:prstGeom>
        </p:spPr>
      </p:pic>
      <p:sp>
        <p:nvSpPr>
          <p:cNvPr id="9" name="Rectangle 8"/>
          <p:cNvSpPr/>
          <p:nvPr/>
        </p:nvSpPr>
        <p:spPr>
          <a:xfrm>
            <a:off x="1420373" y="3059234"/>
            <a:ext cx="9519982" cy="181588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3DD0">
                    <a:lumMod val="50000"/>
                  </a:srgbClr>
                </a:solidFill>
                <a:effectLst/>
                <a:uLnTx/>
                <a:uFillTx/>
                <a:latin typeface="Century Gothic" panose="020B0502020202020204"/>
                <a:ea typeface="+mn-ea"/>
                <a:cs typeface="+mn-cs"/>
              </a:rPr>
              <a:t>To Aspire to be the very best we can, to Believe in our own abilities and those of the people around us, to Grow and </a:t>
            </a:r>
            <a:r>
              <a:rPr kumimoji="0" lang="en-US" sz="2800" b="1" i="0" u="sng" strike="noStrike" kern="1200" cap="none" spc="0" normalizeH="0" baseline="0" noProof="0" dirty="0">
                <a:ln>
                  <a:noFill/>
                </a:ln>
                <a:solidFill>
                  <a:srgbClr val="D53DD0">
                    <a:lumMod val="50000"/>
                  </a:srgbClr>
                </a:solidFill>
                <a:effectLst/>
                <a:uLnTx/>
                <a:uFillTx/>
                <a:latin typeface="Century Gothic" panose="020B0502020202020204"/>
                <a:ea typeface="+mn-ea"/>
                <a:cs typeface="+mn-cs"/>
              </a:rPr>
              <a:t>develop continually </a:t>
            </a:r>
            <a:r>
              <a:rPr kumimoji="0" lang="en-US" sz="2800" b="1" i="0" u="none" strike="noStrike" kern="1200" cap="none" spc="0" normalizeH="0" baseline="0" noProof="0" dirty="0">
                <a:ln>
                  <a:noFill/>
                </a:ln>
                <a:solidFill>
                  <a:srgbClr val="D53DD0">
                    <a:lumMod val="50000"/>
                  </a:srgbClr>
                </a:solidFill>
                <a:effectLst/>
                <a:uLnTx/>
                <a:uFillTx/>
                <a:latin typeface="Century Gothic" panose="020B0502020202020204"/>
                <a:ea typeface="+mn-ea"/>
                <a:cs typeface="+mn-cs"/>
              </a:rPr>
              <a:t>and to Achieve the very best we can.</a:t>
            </a:r>
            <a:endParaRPr kumimoji="0" lang="en-GB" sz="2800" b="1" i="0" u="none" strike="noStrike" kern="1200" cap="none" spc="0" normalizeH="0" baseline="0" noProof="0" dirty="0">
              <a:ln>
                <a:noFill/>
              </a:ln>
              <a:solidFill>
                <a:srgbClr val="D53DD0">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192699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93B7F2A-2B0C-4BC3-9E1F-E680BFEBB596}"/>
              </a:ext>
            </a:extLst>
          </p:cNvPr>
          <p:cNvSpPr>
            <a:spLocks noGrp="1"/>
          </p:cNvSpPr>
          <p:nvPr>
            <p:ph type="ctrTitle"/>
          </p:nvPr>
        </p:nvSpPr>
        <p:spPr>
          <a:xfrm>
            <a:off x="679509" y="755009"/>
            <a:ext cx="9929769" cy="1686188"/>
          </a:xfrm>
        </p:spPr>
        <p:txBody>
          <a:bodyPr/>
          <a:lstStyle/>
          <a:p>
            <a:pPr algn="ctr"/>
            <a:r>
              <a:rPr lang="en-GB" altLang="en-US" dirty="0">
                <a:solidFill>
                  <a:schemeClr val="accent6">
                    <a:lumMod val="60000"/>
                    <a:lumOff val="40000"/>
                  </a:schemeClr>
                </a:solidFill>
                <a:latin typeface="Impact" panose="020B0806030902050204" pitchFamily="34" charset="0"/>
              </a:rPr>
              <a:t>How can you help at home?</a:t>
            </a:r>
            <a:br>
              <a:rPr lang="en-US" altLang="en-US" dirty="0">
                <a:solidFill>
                  <a:schemeClr val="accent6">
                    <a:lumMod val="60000"/>
                    <a:lumOff val="40000"/>
                  </a:schemeClr>
                </a:solidFill>
                <a:latin typeface="Impact" panose="020B0806030902050204" pitchFamily="34" charset="0"/>
              </a:rPr>
            </a:br>
            <a:endParaRPr lang="en-US" altLang="en-US" dirty="0">
              <a:solidFill>
                <a:schemeClr val="accent6">
                  <a:lumMod val="60000"/>
                  <a:lumOff val="40000"/>
                </a:schemeClr>
              </a:solidFill>
              <a:latin typeface="Impact" panose="020B0806030902050204" pitchFamily="34" charset="0"/>
            </a:endParaRPr>
          </a:p>
        </p:txBody>
      </p:sp>
      <p:sp>
        <p:nvSpPr>
          <p:cNvPr id="2" name="TextBox 1">
            <a:extLst>
              <a:ext uri="{FF2B5EF4-FFF2-40B4-BE49-F238E27FC236}">
                <a16:creationId xmlns:a16="http://schemas.microsoft.com/office/drawing/2014/main" id="{1D778551-A942-4604-ACB9-8375A3BD1400}"/>
              </a:ext>
            </a:extLst>
          </p:cNvPr>
          <p:cNvSpPr txBox="1"/>
          <p:nvPr/>
        </p:nvSpPr>
        <p:spPr>
          <a:xfrm>
            <a:off x="855677" y="1744910"/>
            <a:ext cx="10561740" cy="4678204"/>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rPr>
              <a:t>Encourage healthy learning habits e.g. independent learning, support in completion of homework, little and often is more productive, regular sleep, water, diet and exercise.</a:t>
            </a:r>
          </a:p>
          <a:p>
            <a:pPr marL="285750" indent="-285750">
              <a:buFont typeface="Arial" panose="020B0604020202020204" pitchFamily="34" charset="0"/>
              <a:buChar char="•"/>
            </a:pPr>
            <a:r>
              <a:rPr lang="en-GB" sz="2000" dirty="0">
                <a:solidFill>
                  <a:schemeClr val="bg1"/>
                </a:solidFill>
              </a:rPr>
              <a:t>Providing a quiet workspace where they can revise or study and complete homework.</a:t>
            </a:r>
          </a:p>
          <a:p>
            <a:pPr marL="285750" indent="-285750">
              <a:buFont typeface="Arial" panose="020B0604020202020204" pitchFamily="34" charset="0"/>
              <a:buChar char="•"/>
            </a:pPr>
            <a:r>
              <a:rPr lang="en-GB" sz="2000" dirty="0">
                <a:solidFill>
                  <a:schemeClr val="bg1"/>
                </a:solidFill>
              </a:rPr>
              <a:t>Ensure every piece of homework is completed to a high standard.</a:t>
            </a:r>
          </a:p>
          <a:p>
            <a:pPr marL="285750" indent="-285750">
              <a:buFont typeface="Arial" panose="020B0604020202020204" pitchFamily="34" charset="0"/>
              <a:buChar char="•"/>
            </a:pPr>
            <a:r>
              <a:rPr lang="en-GB" sz="2000" dirty="0">
                <a:solidFill>
                  <a:schemeClr val="bg1"/>
                </a:solidFill>
              </a:rPr>
              <a:t>Encourage good attendance at school</a:t>
            </a:r>
          </a:p>
          <a:p>
            <a:pPr marL="285750" indent="-285750">
              <a:buFont typeface="Arial" panose="020B0604020202020204" pitchFamily="34" charset="0"/>
              <a:buChar char="•"/>
            </a:pPr>
            <a:r>
              <a:rPr lang="en-GB" sz="2000" dirty="0">
                <a:solidFill>
                  <a:schemeClr val="bg1"/>
                </a:solidFill>
              </a:rPr>
              <a:t>Read, Read, Read!!!!-This will not only help with fluency, comprehension but also increase their vocabulary.</a:t>
            </a:r>
          </a:p>
          <a:p>
            <a:pPr marL="285750" indent="-285750">
              <a:buFont typeface="Arial" panose="020B0604020202020204" pitchFamily="34" charset="0"/>
              <a:buChar char="•"/>
            </a:pPr>
            <a:r>
              <a:rPr lang="en-GB" sz="2000" dirty="0">
                <a:solidFill>
                  <a:schemeClr val="bg1"/>
                </a:solidFill>
              </a:rPr>
              <a:t>Use of revision books and websites. Free booklets will be given out and we will concentrate on these for homework.</a:t>
            </a:r>
          </a:p>
          <a:p>
            <a:pPr marL="285750" indent="-285750">
              <a:buFont typeface="Arial" panose="020B0604020202020204" pitchFamily="34" charset="0"/>
              <a:buChar char="•"/>
            </a:pPr>
            <a:r>
              <a:rPr lang="en-GB" sz="2000" dirty="0">
                <a:solidFill>
                  <a:schemeClr val="bg1"/>
                </a:solidFill>
              </a:rPr>
              <a:t>During test week, ensure your child has had a good breakfast each day and sleeps well each night. We offer breakfast each morning</a:t>
            </a:r>
          </a:p>
          <a:p>
            <a:pPr marL="285750" indent="-285750">
              <a:buFont typeface="Arial" panose="020B0604020202020204" pitchFamily="34" charset="0"/>
              <a:buChar char="•"/>
            </a:pPr>
            <a:r>
              <a:rPr lang="en-GB" sz="2000" dirty="0">
                <a:solidFill>
                  <a:schemeClr val="bg1"/>
                </a:solidFill>
              </a:rPr>
              <a:t>Well being</a:t>
            </a:r>
          </a:p>
          <a:p>
            <a:endParaRPr lang="en-GB" dirty="0">
              <a:solidFill>
                <a:schemeClr val="bg1"/>
              </a:solidFill>
            </a:endParaRPr>
          </a:p>
        </p:txBody>
      </p:sp>
      <p:pic>
        <p:nvPicPr>
          <p:cNvPr id="4" name="Picture 2">
            <a:extLst>
              <a:ext uri="{FF2B5EF4-FFF2-40B4-BE49-F238E27FC236}">
                <a16:creationId xmlns:a16="http://schemas.microsoft.com/office/drawing/2014/main" id="{EC5C1715-A16A-4687-9252-048013533B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652" y="5511647"/>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56919F41-1762-46D1-A508-E7D91AC8B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7153" y="5437603"/>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BC0DD76-83A2-48D0-AA9D-F20C9EDC8BFA}"/>
              </a:ext>
            </a:extLst>
          </p:cNvPr>
          <p:cNvSpPr>
            <a:spLocks noGrp="1"/>
          </p:cNvSpPr>
          <p:nvPr>
            <p:ph type="title"/>
          </p:nvPr>
        </p:nvSpPr>
        <p:spPr>
          <a:xfrm>
            <a:off x="1260258" y="761199"/>
            <a:ext cx="8002587" cy="1143000"/>
          </a:xfrm>
        </p:spPr>
        <p:txBody>
          <a:bodyPr/>
          <a:lstStyle/>
          <a:p>
            <a:pPr eaLnBrk="1" hangingPunct="1"/>
            <a:r>
              <a:rPr lang="en-GB" altLang="en-US" sz="6000" dirty="0">
                <a:solidFill>
                  <a:schemeClr val="accent6">
                    <a:lumMod val="60000"/>
                    <a:lumOff val="40000"/>
                  </a:schemeClr>
                </a:solidFill>
                <a:latin typeface="Impact" panose="020B0806030902050204" pitchFamily="34" charset="0"/>
              </a:rPr>
              <a:t>Revision Tips </a:t>
            </a:r>
            <a:br>
              <a:rPr lang="en-GB" altLang="en-US" dirty="0">
                <a:latin typeface="Ravie" panose="04040805050809020602" pitchFamily="82" charset="0"/>
              </a:rPr>
            </a:br>
            <a:endParaRPr lang="en-GB" altLang="en-US" sz="2800" dirty="0">
              <a:latin typeface="Ravie" panose="04040805050809020602" pitchFamily="82" charset="0"/>
            </a:endParaRPr>
          </a:p>
        </p:txBody>
      </p:sp>
      <p:sp>
        <p:nvSpPr>
          <p:cNvPr id="37891" name="Content Placeholder 7">
            <a:extLst>
              <a:ext uri="{FF2B5EF4-FFF2-40B4-BE49-F238E27FC236}">
                <a16:creationId xmlns:a16="http://schemas.microsoft.com/office/drawing/2014/main" id="{D35B5C57-0B7E-4696-9F08-368925E19E25}"/>
              </a:ext>
            </a:extLst>
          </p:cNvPr>
          <p:cNvSpPr>
            <a:spLocks noGrp="1"/>
          </p:cNvSpPr>
          <p:nvPr>
            <p:ph idx="1"/>
          </p:nvPr>
        </p:nvSpPr>
        <p:spPr>
          <a:xfrm>
            <a:off x="455802" y="2337195"/>
            <a:ext cx="11736198" cy="4165439"/>
          </a:xfrm>
        </p:spPr>
        <p:txBody>
          <a:bodyPr>
            <a:normAutofit/>
          </a:bodyPr>
          <a:lstStyle/>
          <a:p>
            <a:pPr eaLnBrk="1" hangingPunct="1">
              <a:buFont typeface="Arial" panose="020B0604020202020204" pitchFamily="34" charset="0"/>
              <a:buNone/>
            </a:pPr>
            <a:r>
              <a:rPr lang="en-GB" altLang="en-US" sz="2000" dirty="0">
                <a:solidFill>
                  <a:schemeClr val="tx1"/>
                </a:solidFill>
                <a:latin typeface="Arial" panose="020B0604020202020204" pitchFamily="34" charset="0"/>
                <a:cs typeface="Arial" panose="020B0604020202020204" pitchFamily="34" charset="0"/>
              </a:rPr>
              <a:t>Children need to start revising from now. There are a number of websites that you can use, such as: </a:t>
            </a:r>
          </a:p>
          <a:p>
            <a:pPr eaLnBrk="1" hangingPunct="1">
              <a:buFont typeface="Arial" panose="020B0604020202020204" pitchFamily="34" charset="0"/>
              <a:buNone/>
            </a:pPr>
            <a:r>
              <a:rPr lang="en-GB" altLang="en-US" sz="2000" b="1"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https://www.bbc.com/bitesize/</a:t>
            </a:r>
            <a:endParaRPr lang="en-GB" altLang="en-US" sz="2000" b="1" u="sng"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GB" altLang="en-US" sz="2000" b="1"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https://www.spag.com</a:t>
            </a:r>
            <a:endParaRPr lang="en-GB" altLang="en-US" sz="2000" b="1" u="sng"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GB" altLang="en-US" sz="2000" b="1" u="sng"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https://www.mathletics.com</a:t>
            </a:r>
            <a:endParaRPr lang="en-GB" altLang="en-US" sz="2000" b="1" u="sng"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GB" altLang="en-US" sz="2000" b="1" u="sng" dirty="0">
                <a:solidFill>
                  <a:schemeClr val="tx1"/>
                </a:solidFill>
                <a:latin typeface="Arial" panose="020B0604020202020204" pitchFamily="34" charset="0"/>
                <a:cs typeface="Arial" panose="020B0604020202020204" pitchFamily="34" charset="0"/>
              </a:rPr>
              <a:t>https://play.ttrockstars.com</a:t>
            </a:r>
          </a:p>
          <a:p>
            <a:pPr>
              <a:buNone/>
            </a:pPr>
            <a:r>
              <a:rPr lang="en-GB" altLang="en-US" sz="2000" dirty="0">
                <a:solidFill>
                  <a:schemeClr val="tx1"/>
                </a:solidFill>
                <a:latin typeface="Arial" panose="020B0604020202020204" pitchFamily="34" charset="0"/>
                <a:cs typeface="Arial" panose="020B0604020202020204" pitchFamily="34" charset="0"/>
              </a:rPr>
              <a:t>myminimaths.co.uk - </a:t>
            </a:r>
            <a:r>
              <a:rPr lang="en-GB" altLang="en-US" sz="20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FREE Year 6 SATs arithmetic questions - Targeted SATs Intervention </a:t>
            </a:r>
            <a:r>
              <a:rPr lang="en-GB" altLang="en-US" sz="2000" dirty="0">
                <a:solidFill>
                  <a:schemeClr val="tx1"/>
                </a:solidFill>
                <a:latin typeface="Arial" panose="020B0604020202020204" pitchFamily="34" charset="0"/>
                <a:cs typeface="Arial" panose="020B0604020202020204" pitchFamily="34" charset="0"/>
              </a:rPr>
              <a:t>(Please do not use past SATs papers)</a:t>
            </a:r>
          </a:p>
          <a:p>
            <a:pPr eaLnBrk="1" hangingPunct="1">
              <a:buFont typeface="Arial" panose="020B0604020202020204" pitchFamily="34" charset="0"/>
              <a:buNone/>
            </a:pPr>
            <a:r>
              <a:rPr lang="en-GB" altLang="en-US" sz="2000" dirty="0">
                <a:solidFill>
                  <a:schemeClr val="tx1"/>
                </a:solidFill>
                <a:latin typeface="Arial" panose="020B0604020202020204" pitchFamily="34" charset="0"/>
                <a:cs typeface="Arial" panose="020B0604020202020204" pitchFamily="34" charset="0"/>
              </a:rPr>
              <a:t> </a:t>
            </a:r>
            <a:r>
              <a:rPr lang="en-GB" altLang="en-US" sz="2000" b="1" u="sng" dirty="0">
                <a:solidFill>
                  <a:schemeClr val="tx1"/>
                </a:solidFill>
                <a:latin typeface="Arial" panose="020B0604020202020204" pitchFamily="34" charset="0"/>
                <a:cs typeface="Arial" panose="020B0604020202020204" pitchFamily="34" charset="0"/>
              </a:rPr>
              <a:t>SATs revision books are available from school to support learning and revision.</a:t>
            </a:r>
          </a:p>
          <a:p>
            <a:pPr eaLnBrk="1" hangingPunct="1">
              <a:buFont typeface="Arial" panose="020B0604020202020204" pitchFamily="34" charset="0"/>
              <a:buNone/>
            </a:pPr>
            <a:endParaRPr lang="en-GB" altLang="en-US" sz="2000" dirty="0">
              <a:latin typeface="Comic Sans MS" panose="030F0702030302020204" pitchFamily="66" charset="0"/>
            </a:endParaRPr>
          </a:p>
          <a:p>
            <a:pPr eaLnBrk="1" hangingPunct="1">
              <a:buFont typeface="Arial" panose="020B0604020202020204" pitchFamily="34" charset="0"/>
              <a:buNone/>
            </a:pPr>
            <a:endParaRPr lang="en-GB" altLang="en-US" dirty="0"/>
          </a:p>
        </p:txBody>
      </p:sp>
      <p:pic>
        <p:nvPicPr>
          <p:cNvPr id="4" name="Picture 2">
            <a:extLst>
              <a:ext uri="{FF2B5EF4-FFF2-40B4-BE49-F238E27FC236}">
                <a16:creationId xmlns:a16="http://schemas.microsoft.com/office/drawing/2014/main" id="{C1085D3F-256C-499D-B0EF-BF006C6EEC8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3145" y="5816024"/>
            <a:ext cx="740521" cy="87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4097F25D-BA08-462C-9BA0-C179FF793F7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011645" y="5627678"/>
            <a:ext cx="841687" cy="105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9482-75B1-4412-B805-82668F75BDE1}"/>
              </a:ext>
            </a:extLst>
          </p:cNvPr>
          <p:cNvSpPr>
            <a:spLocks noGrp="1"/>
          </p:cNvSpPr>
          <p:nvPr>
            <p:ph type="title"/>
          </p:nvPr>
        </p:nvSpPr>
        <p:spPr/>
        <p:txBody>
          <a:bodyPr/>
          <a:lstStyle/>
          <a:p>
            <a:r>
              <a:rPr lang="en-GB" altLang="en-US" dirty="0">
                <a:solidFill>
                  <a:schemeClr val="accent6">
                    <a:lumMod val="60000"/>
                    <a:lumOff val="40000"/>
                  </a:schemeClr>
                </a:solidFill>
                <a:latin typeface="Impact" panose="020B0806030902050204" pitchFamily="34" charset="0"/>
              </a:rPr>
              <a:t>Interactive websites</a:t>
            </a:r>
            <a:br>
              <a:rPr lang="en-GB" altLang="en-US" dirty="0">
                <a:latin typeface="Ravie" panose="04040805050809020602" pitchFamily="82" charset="0"/>
              </a:rPr>
            </a:br>
            <a:r>
              <a:rPr lang="en-GB" dirty="0"/>
              <a:t> </a:t>
            </a:r>
          </a:p>
        </p:txBody>
      </p:sp>
      <p:sp>
        <p:nvSpPr>
          <p:cNvPr id="3" name="Content Placeholder 2">
            <a:extLst>
              <a:ext uri="{FF2B5EF4-FFF2-40B4-BE49-F238E27FC236}">
                <a16:creationId xmlns:a16="http://schemas.microsoft.com/office/drawing/2014/main" id="{A95CC72F-16D6-4786-93EE-1E93A5899BD6}"/>
              </a:ext>
            </a:extLst>
          </p:cNvPr>
          <p:cNvSpPr>
            <a:spLocks noGrp="1"/>
          </p:cNvSpPr>
          <p:nvPr>
            <p:ph idx="1"/>
          </p:nvPr>
        </p:nvSpPr>
        <p:spPr/>
        <p:txBody>
          <a:bodyPr/>
          <a:lstStyle/>
          <a:p>
            <a:r>
              <a:rPr lang="en-GB" dirty="0">
                <a:hlinkClick r:id="rId2"/>
              </a:rPr>
              <a:t>https://www.topmarks.co.uk/maths-games/hit-the-button</a:t>
            </a:r>
            <a:endParaRPr lang="en-GB" dirty="0"/>
          </a:p>
          <a:p>
            <a:r>
              <a:rPr lang="en-GB" dirty="0">
                <a:hlinkClick r:id="rId3"/>
              </a:rPr>
              <a:t>https://www.topmarks.co.uk/english-games/5-7-years/words-and-spelling</a:t>
            </a:r>
            <a:endParaRPr lang="en-GB" dirty="0"/>
          </a:p>
          <a:p>
            <a:endParaRPr lang="en-GB" dirty="0"/>
          </a:p>
        </p:txBody>
      </p:sp>
      <p:pic>
        <p:nvPicPr>
          <p:cNvPr id="4" name="Picture 2">
            <a:extLst>
              <a:ext uri="{FF2B5EF4-FFF2-40B4-BE49-F238E27FC236}">
                <a16:creationId xmlns:a16="http://schemas.microsoft.com/office/drawing/2014/main" id="{147422BF-BC0A-4364-A794-67AB301E3A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FBDC56B0-54C5-4BF4-A0B6-2E1C0184630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1437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5739AD0-2411-426B-A202-45220F04BEAB}"/>
              </a:ext>
            </a:extLst>
          </p:cNvPr>
          <p:cNvSpPr>
            <a:spLocks noGrp="1"/>
          </p:cNvSpPr>
          <p:nvPr>
            <p:ph type="title"/>
          </p:nvPr>
        </p:nvSpPr>
        <p:spPr>
          <a:xfrm>
            <a:off x="705099" y="570742"/>
            <a:ext cx="8785225" cy="1143000"/>
          </a:xfrm>
        </p:spPr>
        <p:txBody>
          <a:bodyPr/>
          <a:lstStyle/>
          <a:p>
            <a:pPr eaLnBrk="1" hangingPunct="1"/>
            <a:r>
              <a:rPr lang="en-GB" altLang="en-US" sz="6000" dirty="0">
                <a:solidFill>
                  <a:schemeClr val="accent6">
                    <a:lumMod val="40000"/>
                    <a:lumOff val="60000"/>
                  </a:schemeClr>
                </a:solidFill>
                <a:latin typeface="Impact" panose="020B0806030902050204" pitchFamily="34" charset="0"/>
              </a:rPr>
              <a:t>The English Tests</a:t>
            </a:r>
          </a:p>
        </p:txBody>
      </p:sp>
      <p:sp>
        <p:nvSpPr>
          <p:cNvPr id="25603" name="Rectangle 3">
            <a:extLst>
              <a:ext uri="{FF2B5EF4-FFF2-40B4-BE49-F238E27FC236}">
                <a16:creationId xmlns:a16="http://schemas.microsoft.com/office/drawing/2014/main" id="{9EC740D8-E794-41FB-BF41-65ECC119B942}"/>
              </a:ext>
            </a:extLst>
          </p:cNvPr>
          <p:cNvSpPr>
            <a:spLocks noGrp="1" noChangeArrowheads="1"/>
          </p:cNvSpPr>
          <p:nvPr>
            <p:ph idx="1"/>
          </p:nvPr>
        </p:nvSpPr>
        <p:spPr>
          <a:xfrm>
            <a:off x="1465903" y="2260872"/>
            <a:ext cx="10467552" cy="4330700"/>
          </a:xfrm>
        </p:spPr>
        <p:txBody>
          <a:bodyPr>
            <a:normAutofit fontScale="85000" lnSpcReduction="20000"/>
          </a:bodyPr>
          <a:lstStyle/>
          <a:p>
            <a:pPr marL="0" indent="0">
              <a:buNone/>
              <a:defRPr/>
            </a:pPr>
            <a:endParaRPr lang="en-GB" sz="2400" dirty="0">
              <a:latin typeface="Century Gothic" panose="020B0502020202020204" pitchFamily="34" charset="0"/>
            </a:endParaRPr>
          </a:p>
          <a:p>
            <a:pPr eaLnBrk="1" hangingPunct="1">
              <a:lnSpc>
                <a:spcPct val="90000"/>
              </a:lnSpc>
              <a:defRPr/>
            </a:pPr>
            <a:endParaRPr lang="en-GB" sz="400" b="1" dirty="0">
              <a:latin typeface="Century Gothic" panose="020B0502020202020204" pitchFamily="34" charset="0"/>
            </a:endParaRPr>
          </a:p>
          <a:p>
            <a:pPr eaLnBrk="1" hangingPunct="1">
              <a:lnSpc>
                <a:spcPct val="90000"/>
              </a:lnSpc>
              <a:defRPr/>
            </a:pPr>
            <a:r>
              <a:rPr lang="en-GB" sz="2800" b="1" dirty="0">
                <a:latin typeface="Arial" panose="020B0604020202020204" pitchFamily="34" charset="0"/>
                <a:cs typeface="Arial" panose="020B0604020202020204" pitchFamily="34" charset="0"/>
              </a:rPr>
              <a:t>Reading </a:t>
            </a:r>
            <a:r>
              <a:rPr lang="en-GB" sz="2800" dirty="0">
                <a:latin typeface="Arial" panose="020B0604020202020204" pitchFamily="34" charset="0"/>
                <a:cs typeface="Arial" panose="020B0604020202020204" pitchFamily="34" charset="0"/>
              </a:rPr>
              <a:t>- 50 marks</a:t>
            </a:r>
          </a:p>
          <a:p>
            <a:pPr eaLnBrk="1" hangingPunct="1">
              <a:lnSpc>
                <a:spcPct val="90000"/>
              </a:lnSpc>
              <a:defRPr/>
            </a:pPr>
            <a:r>
              <a:rPr lang="en-GB" sz="2800" b="1" dirty="0">
                <a:latin typeface="Arial" panose="020B0604020202020204" pitchFamily="34" charset="0"/>
                <a:cs typeface="Arial" panose="020B0604020202020204" pitchFamily="34" charset="0"/>
              </a:rPr>
              <a:t>Grammar, Punctuation and Spelling Test – </a:t>
            </a:r>
            <a:r>
              <a:rPr lang="en-GB" sz="2800" dirty="0">
                <a:latin typeface="Arial" panose="020B0604020202020204" pitchFamily="34" charset="0"/>
                <a:cs typeface="Arial" panose="020B0604020202020204" pitchFamily="34" charset="0"/>
              </a:rPr>
              <a:t>50 marks</a:t>
            </a:r>
          </a:p>
          <a:p>
            <a:pPr eaLnBrk="1" hangingPunct="1">
              <a:lnSpc>
                <a:spcPct val="90000"/>
              </a:lnSpc>
              <a:defRPr/>
            </a:pPr>
            <a:r>
              <a:rPr lang="en-GB" sz="2800" b="1" dirty="0">
                <a:latin typeface="Arial" panose="020B0604020202020204" pitchFamily="34" charset="0"/>
                <a:cs typeface="Arial" panose="020B0604020202020204" pitchFamily="34" charset="0"/>
              </a:rPr>
              <a:t> Spelling test </a:t>
            </a:r>
            <a:r>
              <a:rPr lang="en-GB" sz="2800" dirty="0">
                <a:latin typeface="Arial" panose="020B0604020202020204" pitchFamily="34" charset="0"/>
                <a:cs typeface="Arial" panose="020B0604020202020204" pitchFamily="34" charset="0"/>
              </a:rPr>
              <a:t>– 20 words</a:t>
            </a:r>
          </a:p>
          <a:p>
            <a:pPr eaLnBrk="1" hangingPunct="1">
              <a:lnSpc>
                <a:spcPct val="90000"/>
              </a:lnSpc>
              <a:defRPr/>
            </a:pPr>
            <a:r>
              <a:rPr lang="en-GB" sz="2800" dirty="0">
                <a:latin typeface="Arial" panose="020B0604020202020204" pitchFamily="34" charset="0"/>
                <a:cs typeface="Arial" panose="020B0604020202020204" pitchFamily="34" charset="0"/>
              </a:rPr>
              <a:t>A Teacher Assessment  of writing ability will be made in June 2026</a:t>
            </a:r>
          </a:p>
          <a:p>
            <a:pPr marL="0" indent="0">
              <a:buNone/>
              <a:defRPr/>
            </a:pPr>
            <a:r>
              <a:rPr lang="en-GB" sz="2800" dirty="0">
                <a:latin typeface="Arial" panose="020B0604020202020204" pitchFamily="34" charset="0"/>
                <a:cs typeface="Arial" panose="020B0604020202020204" pitchFamily="34" charset="0"/>
              </a:rPr>
              <a:t>For English writing - 3 standards:</a:t>
            </a:r>
          </a:p>
          <a:p>
            <a:pPr>
              <a:defRPr/>
            </a:pPr>
            <a:r>
              <a:rPr lang="en-GB" sz="2800" dirty="0">
                <a:latin typeface="Arial" panose="020B0604020202020204" pitchFamily="34" charset="0"/>
                <a:cs typeface="Arial" panose="020B0604020202020204" pitchFamily="34" charset="0"/>
              </a:rPr>
              <a:t>working towards the expected standard (WTS)</a:t>
            </a:r>
          </a:p>
          <a:p>
            <a:pPr>
              <a:defRPr/>
            </a:pPr>
            <a:r>
              <a:rPr lang="en-GB" sz="2800" dirty="0">
                <a:latin typeface="Arial" panose="020B0604020202020204" pitchFamily="34" charset="0"/>
                <a:cs typeface="Arial" panose="020B0604020202020204" pitchFamily="34" charset="0"/>
              </a:rPr>
              <a:t>working at the expected standard (EXS)</a:t>
            </a:r>
          </a:p>
          <a:p>
            <a:pPr>
              <a:defRPr/>
            </a:pPr>
            <a:r>
              <a:rPr lang="en-GB" sz="2800" dirty="0">
                <a:latin typeface="Arial" panose="020B0604020202020204" pitchFamily="34" charset="0"/>
                <a:cs typeface="Arial" panose="020B0604020202020204" pitchFamily="34" charset="0"/>
              </a:rPr>
              <a:t>working at greater depth standard (GDS) </a:t>
            </a:r>
            <a:endParaRPr lang="en-GB" sz="2400" dirty="0">
              <a:latin typeface="Comic Sans MS" panose="030F0702030302020204" pitchFamily="66" charset="0"/>
            </a:endParaRPr>
          </a:p>
          <a:p>
            <a:pPr eaLnBrk="1" hangingPunct="1">
              <a:lnSpc>
                <a:spcPct val="90000"/>
              </a:lnSpc>
              <a:buFontTx/>
              <a:buNone/>
              <a:defRPr/>
            </a:pPr>
            <a:r>
              <a:rPr lang="en-GB" sz="2400" b="1" dirty="0"/>
              <a:t>  	</a:t>
            </a:r>
            <a:endParaRPr lang="en-GB" sz="2400" dirty="0"/>
          </a:p>
        </p:txBody>
      </p:sp>
      <p:pic>
        <p:nvPicPr>
          <p:cNvPr id="4" name="Picture 2">
            <a:extLst>
              <a:ext uri="{FF2B5EF4-FFF2-40B4-BE49-F238E27FC236}">
                <a16:creationId xmlns:a16="http://schemas.microsoft.com/office/drawing/2014/main" id="{FBEB6BF4-3B1D-45B4-8F88-C30A80153E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8462EC02-FED1-46E2-BAE8-9E03FB34BA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C5B6B92-8002-4B26-9B28-FD8A11060ABB}"/>
              </a:ext>
            </a:extLst>
          </p:cNvPr>
          <p:cNvSpPr>
            <a:spLocks noGrp="1"/>
          </p:cNvSpPr>
          <p:nvPr>
            <p:ph type="title"/>
          </p:nvPr>
        </p:nvSpPr>
        <p:spPr>
          <a:xfrm>
            <a:off x="909158" y="643228"/>
            <a:ext cx="8229600" cy="1143001"/>
          </a:xfrm>
        </p:spPr>
        <p:txBody>
          <a:bodyPr/>
          <a:lstStyle/>
          <a:p>
            <a:r>
              <a:rPr lang="en-GB" altLang="en-US" sz="6000" dirty="0">
                <a:solidFill>
                  <a:schemeClr val="accent6">
                    <a:lumMod val="40000"/>
                    <a:lumOff val="60000"/>
                  </a:schemeClr>
                </a:solidFill>
                <a:latin typeface="Impact" panose="020B0806030902050204" pitchFamily="34" charset="0"/>
              </a:rPr>
              <a:t>Reading Test</a:t>
            </a:r>
          </a:p>
        </p:txBody>
      </p:sp>
      <p:sp>
        <p:nvSpPr>
          <p:cNvPr id="26627" name="Content Placeholder 2">
            <a:extLst>
              <a:ext uri="{FF2B5EF4-FFF2-40B4-BE49-F238E27FC236}">
                <a16:creationId xmlns:a16="http://schemas.microsoft.com/office/drawing/2014/main" id="{6EA6C445-EB5A-443E-A8C3-0EF3484738B1}"/>
              </a:ext>
            </a:extLst>
          </p:cNvPr>
          <p:cNvSpPr>
            <a:spLocks noGrp="1"/>
          </p:cNvSpPr>
          <p:nvPr>
            <p:ph idx="1"/>
          </p:nvPr>
        </p:nvSpPr>
        <p:spPr>
          <a:xfrm>
            <a:off x="2001357" y="2332037"/>
            <a:ext cx="8785225" cy="4525963"/>
          </a:xfrm>
        </p:spPr>
        <p:txBody>
          <a:bodyPr>
            <a:normAutofit fontScale="85000" lnSpcReduction="10000"/>
          </a:bodyPr>
          <a:lstStyle/>
          <a:p>
            <a:pPr marL="0" indent="0">
              <a:buNone/>
              <a:defRPr/>
            </a:pPr>
            <a:endParaRPr lang="en-GB" sz="400" dirty="0">
              <a:latin typeface="Century Gothic" panose="020B0502020202020204" pitchFamily="34" charset="0"/>
            </a:endParaRPr>
          </a:p>
          <a:p>
            <a:pPr>
              <a:defRPr/>
            </a:pPr>
            <a:r>
              <a:rPr lang="en-GB" sz="2400" dirty="0">
                <a:latin typeface="Arial" panose="020B0604020202020204" pitchFamily="34" charset="0"/>
                <a:cs typeface="Arial" panose="020B0604020202020204" pitchFamily="34" charset="0"/>
              </a:rPr>
              <a:t>For this test there will be one reading book and one answer booklet.</a:t>
            </a:r>
          </a:p>
          <a:p>
            <a:pPr>
              <a:defRPr/>
            </a:pPr>
            <a:r>
              <a:rPr lang="en-GB" sz="2400" dirty="0">
                <a:latin typeface="Arial" panose="020B0604020202020204" pitchFamily="34" charset="0"/>
                <a:cs typeface="Arial" panose="020B0604020202020204" pitchFamily="34" charset="0"/>
              </a:rPr>
              <a:t>The test will last for one hour (including reading time).</a:t>
            </a:r>
          </a:p>
          <a:p>
            <a:pPr>
              <a:defRPr/>
            </a:pPr>
            <a:r>
              <a:rPr lang="en-GB" sz="2400" dirty="0">
                <a:latin typeface="Arial" panose="020B0604020202020204" pitchFamily="34" charset="0"/>
                <a:cs typeface="Arial" panose="020B0604020202020204" pitchFamily="34" charset="0"/>
              </a:rPr>
              <a:t>There will be a total of 50 marks available.</a:t>
            </a:r>
          </a:p>
          <a:p>
            <a:pPr>
              <a:defRPr/>
            </a:pPr>
            <a:r>
              <a:rPr lang="en-GB" sz="2400" dirty="0">
                <a:latin typeface="Arial" panose="020B0604020202020204" pitchFamily="34" charset="0"/>
                <a:cs typeface="Arial" panose="020B0604020202020204" pitchFamily="34" charset="0"/>
              </a:rPr>
              <a:t>There will be a range of texts including fiction, non fiction and poetry with between 1500-2300 words in total. These are unrelated texts.  Some of the questions are more challenging than others.</a:t>
            </a:r>
          </a:p>
          <a:p>
            <a:pPr>
              <a:defRPr/>
            </a:pPr>
            <a:endParaRPr lang="en-GB" sz="400" dirty="0">
              <a:latin typeface="Arial" panose="020B0604020202020204" pitchFamily="34" charset="0"/>
              <a:cs typeface="Arial" panose="020B0604020202020204" pitchFamily="34" charset="0"/>
            </a:endParaRPr>
          </a:p>
          <a:p>
            <a:pPr marL="0" indent="0">
              <a:buNone/>
              <a:defRPr/>
            </a:pPr>
            <a:r>
              <a:rPr lang="en-GB" sz="2400" dirty="0">
                <a:latin typeface="Arial" panose="020B0604020202020204" pitchFamily="34" charset="0"/>
                <a:cs typeface="Arial" panose="020B0604020202020204" pitchFamily="34" charset="0"/>
              </a:rPr>
              <a:t>Marks will be awarded as follows:</a:t>
            </a:r>
          </a:p>
          <a:p>
            <a:pPr marL="0" indent="0">
              <a:buNone/>
              <a:defRPr/>
            </a:pPr>
            <a:endParaRPr lang="en-GB" sz="400" dirty="0">
              <a:latin typeface="Arial" panose="020B0604020202020204" pitchFamily="34" charset="0"/>
              <a:cs typeface="Arial" panose="020B0604020202020204" pitchFamily="34" charset="0"/>
            </a:endParaRPr>
          </a:p>
          <a:p>
            <a:pPr>
              <a:defRPr/>
            </a:pPr>
            <a:r>
              <a:rPr lang="en-GB" sz="2400" dirty="0">
                <a:latin typeface="Arial" panose="020B0604020202020204" pitchFamily="34" charset="0"/>
                <a:cs typeface="Arial" panose="020B0604020202020204" pitchFamily="34" charset="0"/>
              </a:rPr>
              <a:t>Multiple choice or other selected responses: 10% - 30%</a:t>
            </a:r>
          </a:p>
          <a:p>
            <a:pPr>
              <a:defRPr/>
            </a:pPr>
            <a:r>
              <a:rPr lang="en-GB" sz="2400" dirty="0">
                <a:latin typeface="Arial" panose="020B0604020202020204" pitchFamily="34" charset="0"/>
                <a:cs typeface="Arial" panose="020B0604020202020204" pitchFamily="34" charset="0"/>
              </a:rPr>
              <a:t>Short responses: 40% - 60%</a:t>
            </a:r>
          </a:p>
          <a:p>
            <a:pPr>
              <a:defRPr/>
            </a:pPr>
            <a:r>
              <a:rPr lang="en-GB" sz="2400" dirty="0">
                <a:latin typeface="Arial" panose="020B0604020202020204" pitchFamily="34" charset="0"/>
                <a:cs typeface="Arial" panose="020B0604020202020204" pitchFamily="34" charset="0"/>
              </a:rPr>
              <a:t>Extended responses: 20% - 40%</a:t>
            </a:r>
          </a:p>
          <a:p>
            <a:pPr>
              <a:defRPr/>
            </a:pPr>
            <a:endParaRPr lang="en-GB" altLang="en-US" dirty="0"/>
          </a:p>
        </p:txBody>
      </p:sp>
      <p:pic>
        <p:nvPicPr>
          <p:cNvPr id="4" name="Picture 2">
            <a:extLst>
              <a:ext uri="{FF2B5EF4-FFF2-40B4-BE49-F238E27FC236}">
                <a16:creationId xmlns:a16="http://schemas.microsoft.com/office/drawing/2014/main" id="{CE848E6B-F818-420B-88DC-47D3DF971F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9AC59423-5478-4E7A-B9D5-66E512A1E6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EF61571-3F85-4F0D-847A-B93DC088A5AC}"/>
              </a:ext>
            </a:extLst>
          </p:cNvPr>
          <p:cNvSpPr>
            <a:spLocks noGrp="1"/>
          </p:cNvSpPr>
          <p:nvPr>
            <p:ph type="title"/>
          </p:nvPr>
        </p:nvSpPr>
        <p:spPr>
          <a:xfrm>
            <a:off x="625170" y="426353"/>
            <a:ext cx="7772400" cy="1143000"/>
          </a:xfrm>
        </p:spPr>
        <p:txBody>
          <a:bodyPr/>
          <a:lstStyle/>
          <a:p>
            <a:pPr eaLnBrk="1" hangingPunct="1"/>
            <a:r>
              <a:rPr lang="en-GB" altLang="en-US" sz="6000" dirty="0">
                <a:solidFill>
                  <a:schemeClr val="accent6">
                    <a:lumMod val="40000"/>
                    <a:lumOff val="60000"/>
                  </a:schemeClr>
                </a:solidFill>
                <a:latin typeface="Impact" panose="020B0806030902050204" pitchFamily="34" charset="0"/>
              </a:rPr>
              <a:t>Reading</a:t>
            </a:r>
          </a:p>
        </p:txBody>
      </p:sp>
      <p:pic>
        <p:nvPicPr>
          <p:cNvPr id="23555" name="Picture 7">
            <a:extLst>
              <a:ext uri="{FF2B5EF4-FFF2-40B4-BE49-F238E27FC236}">
                <a16:creationId xmlns:a16="http://schemas.microsoft.com/office/drawing/2014/main" id="{B20C37A2-CFC8-4E9C-BE72-1E5A6666B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07" y="2259979"/>
            <a:ext cx="782955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Footer Placeholder 4">
            <a:extLst>
              <a:ext uri="{FF2B5EF4-FFF2-40B4-BE49-F238E27FC236}">
                <a16:creationId xmlns:a16="http://schemas.microsoft.com/office/drawing/2014/main" id="{AD742D0E-2542-4796-BB78-1B9F4CBA3EBE}"/>
              </a:ext>
            </a:extLst>
          </p:cNvPr>
          <p:cNvSpPr txBox="1">
            <a:spLocks/>
          </p:cNvSpPr>
          <p:nvPr/>
        </p:nvSpPr>
        <p:spPr>
          <a:xfrm>
            <a:off x="5771660" y="3429000"/>
            <a:ext cx="6132352" cy="1143000"/>
          </a:xfrm>
          <a:prstGeom prst="rect">
            <a:avLst/>
          </a:prstGeom>
        </p:spPr>
        <p:txBody>
          <a:bodyPr anchor="ctr"/>
          <a:lstStyle/>
          <a:p>
            <a:pPr eaLnBrk="1" hangingPunct="1">
              <a:defRPr/>
            </a:pPr>
            <a:endParaRPr lang="en-GB" sz="1200" dirty="0">
              <a:solidFill>
                <a:srgbClr val="FF0000"/>
              </a:solidFill>
            </a:endParaRPr>
          </a:p>
          <a:p>
            <a:pPr eaLnBrk="1" hangingPunct="1">
              <a:defRPr/>
            </a:pPr>
            <a:r>
              <a:rPr lang="en-GB" sz="2800" dirty="0">
                <a:latin typeface="Arial" panose="020B0604020202020204" pitchFamily="34" charset="0"/>
                <a:cs typeface="Arial" panose="020B0604020202020204" pitchFamily="34" charset="0"/>
              </a:rPr>
              <a:t>Some questions will test the children on their understanding of vocabulary.</a:t>
            </a:r>
          </a:p>
        </p:txBody>
      </p:sp>
      <p:pic>
        <p:nvPicPr>
          <p:cNvPr id="5" name="Picture 2">
            <a:extLst>
              <a:ext uri="{FF2B5EF4-FFF2-40B4-BE49-F238E27FC236}">
                <a16:creationId xmlns:a16="http://schemas.microsoft.com/office/drawing/2014/main" id="{2CC10E5A-B2D4-42FB-8BE9-3261CF7CA5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38FCF08B-59B5-4CB4-82C8-5B2326AE30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a:extLst>
              <a:ext uri="{FF2B5EF4-FFF2-40B4-BE49-F238E27FC236}">
                <a16:creationId xmlns:a16="http://schemas.microsoft.com/office/drawing/2014/main" id="{D1951F7B-82ED-4F0B-AB85-6C317B8437FA}"/>
              </a:ext>
            </a:extLst>
          </p:cNvPr>
          <p:cNvSpPr txBox="1">
            <a:spLocks/>
          </p:cNvSpPr>
          <p:nvPr/>
        </p:nvSpPr>
        <p:spPr bwMode="auto">
          <a:xfrm>
            <a:off x="1094692" y="5385732"/>
            <a:ext cx="10322725" cy="181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latin typeface="Arial" panose="020B0604020202020204" pitchFamily="34" charset="0"/>
                <a:cs typeface="Arial" panose="020B0604020202020204" pitchFamily="34" charset="0"/>
              </a:rPr>
              <a:t>Others will require the children to deduce answers by using words or phrases as evidence.</a:t>
            </a:r>
          </a:p>
        </p:txBody>
      </p:sp>
      <p:pic>
        <p:nvPicPr>
          <p:cNvPr id="24579" name="Picture 6">
            <a:extLst>
              <a:ext uri="{FF2B5EF4-FFF2-40B4-BE49-F238E27FC236}">
                <a16:creationId xmlns:a16="http://schemas.microsoft.com/office/drawing/2014/main" id="{5BEF74FF-C69C-4128-8DA7-12614D0E1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106" y="1571136"/>
            <a:ext cx="8713788"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Rectangle 3">
            <a:extLst>
              <a:ext uri="{FF2B5EF4-FFF2-40B4-BE49-F238E27FC236}">
                <a16:creationId xmlns:a16="http://schemas.microsoft.com/office/drawing/2014/main" id="{5F3FB510-3AC6-488C-A0E1-B803D2DD2C54}"/>
              </a:ext>
            </a:extLst>
          </p:cNvPr>
          <p:cNvSpPr/>
          <p:nvPr/>
        </p:nvSpPr>
        <p:spPr>
          <a:xfrm>
            <a:off x="682098" y="555473"/>
            <a:ext cx="2791149" cy="1015663"/>
          </a:xfrm>
          <a:prstGeom prst="rect">
            <a:avLst/>
          </a:prstGeom>
        </p:spPr>
        <p:txBody>
          <a:bodyPr wrap="none">
            <a:spAutoFit/>
          </a:bodyPr>
          <a:lstStyle/>
          <a:p>
            <a:r>
              <a:rPr lang="en-GB" altLang="en-US" sz="6000" dirty="0">
                <a:solidFill>
                  <a:srgbClr val="D53DD0">
                    <a:lumMod val="40000"/>
                    <a:lumOff val="60000"/>
                  </a:srgbClr>
                </a:solidFill>
                <a:latin typeface="Impact" panose="020B0806030902050204" pitchFamily="34" charset="0"/>
                <a:ea typeface="+mj-ea"/>
                <a:cs typeface="+mj-cs"/>
              </a:rPr>
              <a:t>Reading</a:t>
            </a:r>
            <a:endParaRPr lang="en-GB" dirty="0"/>
          </a:p>
        </p:txBody>
      </p:sp>
      <p:pic>
        <p:nvPicPr>
          <p:cNvPr id="5" name="Picture 2">
            <a:extLst>
              <a:ext uri="{FF2B5EF4-FFF2-40B4-BE49-F238E27FC236}">
                <a16:creationId xmlns:a16="http://schemas.microsoft.com/office/drawing/2014/main" id="{6BB5B908-5150-4FD8-8A7A-743202C77B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545" y="5536413"/>
            <a:ext cx="10017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3A1493C0-854B-46B3-AAE8-67C8A1CAF5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37046" y="5462369"/>
            <a:ext cx="9969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2000</TotalTime>
  <Words>1358</Words>
  <Application>Microsoft Office PowerPoint</Application>
  <PresentationFormat>Widescreen</PresentationFormat>
  <Paragraphs>134</Paragraphs>
  <Slides>25</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Calibri</vt:lpstr>
      <vt:lpstr>Century Gothic</vt:lpstr>
      <vt:lpstr>Comic Sans MS</vt:lpstr>
      <vt:lpstr>ComicSansMS</vt:lpstr>
      <vt:lpstr>Impact</vt:lpstr>
      <vt:lpstr>Ravie</vt:lpstr>
      <vt:lpstr>Times New Roman</vt:lpstr>
      <vt:lpstr>Wingdings 3</vt:lpstr>
      <vt:lpstr>Ion Boardroom</vt:lpstr>
      <vt:lpstr>1_Ion Boardroom</vt:lpstr>
      <vt:lpstr> KS2 SATS 2026</vt:lpstr>
      <vt:lpstr> </vt:lpstr>
      <vt:lpstr>How can you help at home? </vt:lpstr>
      <vt:lpstr>Revision Tips  </vt:lpstr>
      <vt:lpstr>Interactive websites  </vt:lpstr>
      <vt:lpstr>The English Tests</vt:lpstr>
      <vt:lpstr>Reading Test</vt:lpstr>
      <vt:lpstr>Reading</vt:lpstr>
      <vt:lpstr>PowerPoint Presentation</vt:lpstr>
      <vt:lpstr>PowerPoint Presentation</vt:lpstr>
      <vt:lpstr>Spelling Grammar and Punctuation</vt:lpstr>
      <vt:lpstr>PowerPoint Presentation</vt:lpstr>
      <vt:lpstr>PowerPoint Presentation</vt:lpstr>
      <vt:lpstr>PowerPoint Presentation</vt:lpstr>
      <vt:lpstr>PowerPoint Presentation</vt:lpstr>
      <vt:lpstr>Maths Tests</vt:lpstr>
      <vt:lpstr>PowerPoint Presentation</vt:lpstr>
      <vt:lpstr>PowerPoint Presentation</vt:lpstr>
      <vt:lpstr>PowerPoint Presentation</vt:lpstr>
      <vt:lpstr>PowerPoint Presentation</vt:lpstr>
      <vt:lpstr>PowerPoint Presentation</vt:lpstr>
      <vt:lpstr>Explaining the grading</vt:lpstr>
      <vt:lpstr>  Where will the tests be taken?  During SATs Week, Year 6 students are welcome to have breakfast from 8.20am onwards, this has proved to be a great opportunity to chat with staff and other students…and promote a state of general wellbeing!  All Year 6 students will gather in the hall for registration at 8.45am. Please ensure students are in school promptly as lateness is very likely to raise your child’s anxiety.  Following registration, students will be sent to either the hall or one of the three classrooms and other quiet spaces ready to complete tests at 9.15 am.  Equipment (pencils, black biro, rubbers, sharpener, protractor, rulers) will be required. A normal timetable will resume once tests have been administered for the day!       </vt:lpstr>
      <vt:lpstr>Thank you for listening. </vt:lpstr>
      <vt:lpstr>You yourselves like living stones are being built up (1 Peter, 2:5)  Aspire, Believe, Grow, Achieve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KS2 SATS 2022</dc:title>
  <dc:creator>Alexandra  Burke</dc:creator>
  <cp:lastModifiedBy>Lorraine Brooks</cp:lastModifiedBy>
  <cp:revision>24</cp:revision>
  <dcterms:created xsi:type="dcterms:W3CDTF">2022-10-18T08:29:40Z</dcterms:created>
  <dcterms:modified xsi:type="dcterms:W3CDTF">2025-10-07T07:08:50Z</dcterms:modified>
</cp:coreProperties>
</file>